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06" r:id="rId2"/>
    <p:sldId id="307" r:id="rId3"/>
    <p:sldId id="273" r:id="rId4"/>
    <p:sldId id="324" r:id="rId5"/>
    <p:sldId id="325" r:id="rId6"/>
    <p:sldId id="334" r:id="rId7"/>
    <p:sldId id="335" r:id="rId8"/>
    <p:sldId id="336" r:id="rId9"/>
    <p:sldId id="326" r:id="rId10"/>
    <p:sldId id="332" r:id="rId11"/>
    <p:sldId id="333" r:id="rId12"/>
    <p:sldId id="337" r:id="rId13"/>
    <p:sldId id="338" r:id="rId14"/>
    <p:sldId id="327" r:id="rId15"/>
    <p:sldId id="328" r:id="rId16"/>
    <p:sldId id="329" r:id="rId17"/>
    <p:sldId id="339" r:id="rId18"/>
    <p:sldId id="340" r:id="rId19"/>
    <p:sldId id="331" r:id="rId20"/>
    <p:sldId id="330" r:id="rId21"/>
    <p:sldId id="341" r:id="rId22"/>
    <p:sldId id="342" r:id="rId23"/>
    <p:sldId id="343" r:id="rId24"/>
    <p:sldId id="344" r:id="rId25"/>
    <p:sldId id="364" r:id="rId26"/>
    <p:sldId id="346" r:id="rId27"/>
    <p:sldId id="347" r:id="rId28"/>
    <p:sldId id="348" r:id="rId29"/>
    <p:sldId id="349" r:id="rId30"/>
    <p:sldId id="350" r:id="rId31"/>
    <p:sldId id="351" r:id="rId32"/>
    <p:sldId id="352" r:id="rId33"/>
    <p:sldId id="353" r:id="rId34"/>
    <p:sldId id="354" r:id="rId35"/>
    <p:sldId id="355" r:id="rId36"/>
    <p:sldId id="356" r:id="rId37"/>
    <p:sldId id="358" r:id="rId38"/>
    <p:sldId id="357" r:id="rId39"/>
    <p:sldId id="359" r:id="rId40"/>
    <p:sldId id="360" r:id="rId41"/>
    <p:sldId id="361" r:id="rId42"/>
    <p:sldId id="362" r:id="rId43"/>
    <p:sldId id="314" r:id="rId44"/>
    <p:sldId id="363" r:id="rId45"/>
    <p:sldId id="311" r:id="rId46"/>
    <p:sldId id="29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E1F1"/>
    <a:srgbClr val="FCFFFF"/>
    <a:srgbClr val="FEE1BC"/>
    <a:srgbClr val="0090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6" autoAdjust="0"/>
    <p:restoredTop sz="55807" autoAdjust="0"/>
  </p:normalViewPr>
  <p:slideViewPr>
    <p:cSldViewPr snapToGrid="0">
      <p:cViewPr varScale="1">
        <p:scale>
          <a:sx n="65" d="100"/>
          <a:sy n="65" d="100"/>
        </p:scale>
        <p:origin x="1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3F57F-C305-4030-9A47-EF7361185AD0}" type="datetimeFigureOut">
              <a:rPr lang="en-US" smtClean="0"/>
              <a:t>8/30/23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D366E-8134-404C-ADFD-36B0F60A5A2C}" type="slidenum">
              <a:rPr lang="en-US" smtClean="0"/>
              <a:t>‹#›</a:t>
            </a:fld>
            <a:endParaRPr lang="en-US"/>
          </a:p>
        </p:txBody>
      </p:sp>
    </p:spTree>
    <p:extLst>
      <p:ext uri="{BB962C8B-B14F-4D97-AF65-F5344CB8AC3E}">
        <p14:creationId xmlns:p14="http://schemas.microsoft.com/office/powerpoint/2010/main" val="1957985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remember that this is IGME 382. Some folks take intro at the beginning, some the end, but it’s usually the end who will get the most benefit. Getting an introduction to things is good; however, courses like this typically are “tips and tricks” for advanced users and “this is what you could do” for new bees.</a:t>
            </a:r>
          </a:p>
        </p:txBody>
      </p:sp>
      <p:sp>
        <p:nvSpPr>
          <p:cNvPr id="4" name="Slide Number Placeholder 3"/>
          <p:cNvSpPr>
            <a:spLocks noGrp="1"/>
          </p:cNvSpPr>
          <p:nvPr>
            <p:ph type="sldNum" sz="quarter" idx="5"/>
          </p:nvPr>
        </p:nvSpPr>
        <p:spPr/>
        <p:txBody>
          <a:bodyPr/>
          <a:lstStyle/>
          <a:p>
            <a:fld id="{6E5D366E-8134-404C-ADFD-36B0F60A5A2C}" type="slidenum">
              <a:rPr lang="en-US" smtClean="0"/>
              <a:t>1</a:t>
            </a:fld>
            <a:endParaRPr lang="en-US"/>
          </a:p>
        </p:txBody>
      </p:sp>
    </p:spTree>
    <p:extLst>
      <p:ext uri="{BB962C8B-B14F-4D97-AF65-F5344CB8AC3E}">
        <p14:creationId xmlns:p14="http://schemas.microsoft.com/office/powerpoint/2010/main" val="3882735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10</a:t>
            </a:fld>
            <a:endParaRPr lang="en-US"/>
          </a:p>
        </p:txBody>
      </p:sp>
    </p:spTree>
    <p:extLst>
      <p:ext uri="{BB962C8B-B14F-4D97-AF65-F5344CB8AC3E}">
        <p14:creationId xmlns:p14="http://schemas.microsoft.com/office/powerpoint/2010/main" val="1847346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information about places on the earth’s surface</a:t>
            </a:r>
          </a:p>
          <a:p>
            <a:pPr lvl="1"/>
            <a:r>
              <a:rPr lang="en-US" altLang="en-US" dirty="0"/>
              <a:t>knowledge about “what is </a:t>
            </a:r>
            <a:r>
              <a:rPr lang="en-US" altLang="en-US" u="sng" dirty="0"/>
              <a:t>where </a:t>
            </a:r>
            <a:r>
              <a:rPr lang="en-US" altLang="en-US" dirty="0"/>
              <a:t>when” 			</a:t>
            </a:r>
          </a:p>
          <a:p>
            <a:pPr lvl="1"/>
            <a:r>
              <a:rPr lang="en-US" altLang="en-US" dirty="0"/>
              <a:t>Geographic/geospatial:  synonymous</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11</a:t>
            </a:fld>
            <a:endParaRPr lang="en-US"/>
          </a:p>
        </p:txBody>
      </p:sp>
    </p:spTree>
    <p:extLst>
      <p:ext uri="{BB962C8B-B14F-4D97-AF65-F5344CB8AC3E}">
        <p14:creationId xmlns:p14="http://schemas.microsoft.com/office/powerpoint/2010/main" val="4174762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information about places on the earth’s surface</a:t>
            </a:r>
          </a:p>
          <a:p>
            <a:pPr lvl="1"/>
            <a:r>
              <a:rPr lang="en-US" altLang="en-US" dirty="0"/>
              <a:t>knowledge about “what is </a:t>
            </a:r>
            <a:r>
              <a:rPr lang="en-US" altLang="en-US" u="sng" dirty="0"/>
              <a:t>where </a:t>
            </a:r>
            <a:r>
              <a:rPr lang="en-US" altLang="en-US" dirty="0"/>
              <a:t>when” 			</a:t>
            </a:r>
          </a:p>
          <a:p>
            <a:pPr lvl="1"/>
            <a:r>
              <a:rPr lang="en-US" altLang="en-US" dirty="0"/>
              <a:t>Geographic/geospatial:  synonymous</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12</a:t>
            </a:fld>
            <a:endParaRPr lang="en-US"/>
          </a:p>
        </p:txBody>
      </p:sp>
    </p:spTree>
    <p:extLst>
      <p:ext uri="{BB962C8B-B14F-4D97-AF65-F5344CB8AC3E}">
        <p14:creationId xmlns:p14="http://schemas.microsoft.com/office/powerpoint/2010/main" val="4025216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Geographic essentially means geographic space information or geospatial data.</a:t>
            </a:r>
          </a:p>
        </p:txBody>
      </p:sp>
      <p:sp>
        <p:nvSpPr>
          <p:cNvPr id="4" name="Slide Number Placeholder 3"/>
          <p:cNvSpPr>
            <a:spLocks noGrp="1"/>
          </p:cNvSpPr>
          <p:nvPr>
            <p:ph type="sldNum" sz="quarter" idx="5"/>
          </p:nvPr>
        </p:nvSpPr>
        <p:spPr/>
        <p:txBody>
          <a:bodyPr/>
          <a:lstStyle/>
          <a:p>
            <a:fld id="{6E5D366E-8134-404C-ADFD-36B0F60A5A2C}" type="slidenum">
              <a:rPr lang="en-US" smtClean="0"/>
              <a:t>13</a:t>
            </a:fld>
            <a:endParaRPr lang="en-US"/>
          </a:p>
        </p:txBody>
      </p:sp>
    </p:spTree>
    <p:extLst>
      <p:ext uri="{BB962C8B-B14F-4D97-AF65-F5344CB8AC3E}">
        <p14:creationId xmlns:p14="http://schemas.microsoft.com/office/powerpoint/2010/main" val="1985494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GIS--what’s in the S?</a:t>
            </a:r>
          </a:p>
          <a:p>
            <a:pPr lvl="1"/>
            <a:r>
              <a:rPr lang="en-US" altLang="en-US" dirty="0"/>
              <a:t>Systems: the technology</a:t>
            </a:r>
          </a:p>
          <a:p>
            <a:pPr lvl="1"/>
            <a:r>
              <a:rPr lang="en-US" altLang="en-US" dirty="0"/>
              <a:t>Science: the concepts and theory</a:t>
            </a:r>
          </a:p>
          <a:p>
            <a:pPr lvl="1"/>
            <a:r>
              <a:rPr lang="en-US" altLang="en-US" dirty="0"/>
              <a:t>Studies: the societal context</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14</a:t>
            </a:fld>
            <a:endParaRPr lang="en-US"/>
          </a:p>
        </p:txBody>
      </p:sp>
    </p:spTree>
    <p:extLst>
      <p:ext uri="{BB962C8B-B14F-4D97-AF65-F5344CB8AC3E}">
        <p14:creationId xmlns:p14="http://schemas.microsoft.com/office/powerpoint/2010/main" val="3139649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I’ve never seen you before. Are you an </a:t>
            </a:r>
            <a:r>
              <a:rPr lang="en-US" dirty="0" err="1"/>
              <a:t>adjuct</a:t>
            </a:r>
            <a:r>
              <a:rPr lang="en-US" dirty="0"/>
              <a:t>? A student? What?</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15</a:t>
            </a:fld>
            <a:endParaRPr lang="en-US"/>
          </a:p>
        </p:txBody>
      </p:sp>
    </p:spTree>
    <p:extLst>
      <p:ext uri="{BB962C8B-B14F-4D97-AF65-F5344CB8AC3E}">
        <p14:creationId xmlns:p14="http://schemas.microsoft.com/office/powerpoint/2010/main" val="2247390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I’ve never seen you before. Are you an </a:t>
            </a:r>
            <a:r>
              <a:rPr lang="en-US" dirty="0" err="1"/>
              <a:t>adjuct</a:t>
            </a:r>
            <a:r>
              <a:rPr lang="en-US" dirty="0"/>
              <a:t>? A student? What?</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16</a:t>
            </a:fld>
            <a:endParaRPr lang="en-US"/>
          </a:p>
        </p:txBody>
      </p:sp>
    </p:spTree>
    <p:extLst>
      <p:ext uri="{BB962C8B-B14F-4D97-AF65-F5344CB8AC3E}">
        <p14:creationId xmlns:p14="http://schemas.microsoft.com/office/powerpoint/2010/main" val="2787162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I’ve never seen you before. Are you an </a:t>
            </a:r>
            <a:r>
              <a:rPr lang="en-US" dirty="0" err="1"/>
              <a:t>adjuct</a:t>
            </a:r>
            <a:r>
              <a:rPr lang="en-US" dirty="0"/>
              <a:t>? A student? What?</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17</a:t>
            </a:fld>
            <a:endParaRPr lang="en-US"/>
          </a:p>
        </p:txBody>
      </p:sp>
    </p:spTree>
    <p:extLst>
      <p:ext uri="{BB962C8B-B14F-4D97-AF65-F5344CB8AC3E}">
        <p14:creationId xmlns:p14="http://schemas.microsoft.com/office/powerpoint/2010/main" val="3502507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2800" dirty="0"/>
              <a:t>Global Positioning Systems (GPS)</a:t>
            </a:r>
          </a:p>
          <a:p>
            <a:pPr lvl="1">
              <a:lnSpc>
                <a:spcPct val="90000"/>
              </a:lnSpc>
            </a:pPr>
            <a:r>
              <a:rPr lang="en-US" altLang="en-US" sz="2400" dirty="0"/>
              <a:t>a system of earth-orbiting satellites which can provide precise (100 meter to sub-cm.)  location on the earth’s surface (in </a:t>
            </a:r>
            <a:r>
              <a:rPr lang="en-US" altLang="en-US" sz="2400" dirty="0" err="1"/>
              <a:t>lat</a:t>
            </a:r>
            <a:r>
              <a:rPr lang="en-US" altLang="en-US" sz="2400" dirty="0"/>
              <a:t>/long coordinates or equiv.)</a:t>
            </a:r>
          </a:p>
          <a:p>
            <a:pPr>
              <a:lnSpc>
                <a:spcPct val="90000"/>
              </a:lnSpc>
            </a:pPr>
            <a:r>
              <a:rPr lang="en-US" altLang="en-US" sz="2800" dirty="0"/>
              <a:t>Remote Sensing (RS)</a:t>
            </a:r>
          </a:p>
          <a:p>
            <a:pPr lvl="1">
              <a:lnSpc>
                <a:spcPct val="90000"/>
              </a:lnSpc>
            </a:pPr>
            <a:r>
              <a:rPr lang="en-US" altLang="en-US" sz="2400" dirty="0"/>
              <a:t>use of satellites or aircraft to capture information about the earth’s surface</a:t>
            </a:r>
          </a:p>
          <a:p>
            <a:pPr lvl="1">
              <a:lnSpc>
                <a:spcPct val="90000"/>
              </a:lnSpc>
            </a:pPr>
            <a:r>
              <a:rPr lang="en-US" altLang="en-US" sz="2400" dirty="0"/>
              <a:t>Digital ortho images a key product (map accurate digital photos)</a:t>
            </a:r>
          </a:p>
          <a:p>
            <a:pPr>
              <a:lnSpc>
                <a:spcPct val="90000"/>
              </a:lnSpc>
            </a:pPr>
            <a:r>
              <a:rPr lang="en-US" altLang="en-US" sz="2800" dirty="0"/>
              <a:t>Geographic Information Systems (</a:t>
            </a:r>
            <a:r>
              <a:rPr lang="en-US" altLang="en-US" sz="2800" dirty="0" err="1"/>
              <a:t>GISy</a:t>
            </a:r>
            <a:r>
              <a:rPr lang="en-US" altLang="en-US" sz="2800" dirty="0"/>
              <a:t>)</a:t>
            </a:r>
          </a:p>
          <a:p>
            <a:pPr lvl="1">
              <a:lnSpc>
                <a:spcPct val="90000"/>
              </a:lnSpc>
            </a:pPr>
            <a:r>
              <a:rPr lang="en-US" altLang="en-US" sz="2400" dirty="0"/>
              <a:t>Software systems with capability for input, storage, manipulation/analysis and output/display of geographic (spatial) information</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18</a:t>
            </a:fld>
            <a:endParaRPr lang="en-US"/>
          </a:p>
        </p:txBody>
      </p:sp>
    </p:spTree>
    <p:extLst>
      <p:ext uri="{BB962C8B-B14F-4D97-AF65-F5344CB8AC3E}">
        <p14:creationId xmlns:p14="http://schemas.microsoft.com/office/powerpoint/2010/main" val="13894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2800" dirty="0"/>
              <a:t>Global Positioning Systems (GPS)</a:t>
            </a:r>
          </a:p>
          <a:p>
            <a:pPr lvl="1">
              <a:lnSpc>
                <a:spcPct val="90000"/>
              </a:lnSpc>
            </a:pPr>
            <a:r>
              <a:rPr lang="en-US" altLang="en-US" sz="2400" dirty="0"/>
              <a:t>a system of earth-orbiting satellites which can provide precise (100 meter to sub-cm.)  location on the earth’s surface (in </a:t>
            </a:r>
            <a:r>
              <a:rPr lang="en-US" altLang="en-US" sz="2400" dirty="0" err="1"/>
              <a:t>lat</a:t>
            </a:r>
            <a:r>
              <a:rPr lang="en-US" altLang="en-US" sz="2400" dirty="0"/>
              <a:t>/long coordinates or equiv.)</a:t>
            </a:r>
          </a:p>
          <a:p>
            <a:pPr>
              <a:lnSpc>
                <a:spcPct val="90000"/>
              </a:lnSpc>
            </a:pPr>
            <a:r>
              <a:rPr lang="en-US" altLang="en-US" sz="2800" dirty="0"/>
              <a:t>Remote Sensing (RS)</a:t>
            </a:r>
          </a:p>
          <a:p>
            <a:pPr lvl="1">
              <a:lnSpc>
                <a:spcPct val="90000"/>
              </a:lnSpc>
            </a:pPr>
            <a:r>
              <a:rPr lang="en-US" altLang="en-US" sz="2400" dirty="0"/>
              <a:t>use of satellites or aircraft to capture information about the earth’s surface</a:t>
            </a:r>
          </a:p>
          <a:p>
            <a:pPr lvl="1">
              <a:lnSpc>
                <a:spcPct val="90000"/>
              </a:lnSpc>
            </a:pPr>
            <a:r>
              <a:rPr lang="en-US" altLang="en-US" sz="2400" dirty="0"/>
              <a:t>Digital ortho images a key product (map accurate digital photos)</a:t>
            </a:r>
          </a:p>
          <a:p>
            <a:pPr>
              <a:lnSpc>
                <a:spcPct val="90000"/>
              </a:lnSpc>
            </a:pPr>
            <a:r>
              <a:rPr lang="en-US" altLang="en-US" sz="2800" dirty="0"/>
              <a:t>Geographic Information Systems (</a:t>
            </a:r>
            <a:r>
              <a:rPr lang="en-US" altLang="en-US" sz="2800" dirty="0" err="1"/>
              <a:t>GISy</a:t>
            </a:r>
            <a:r>
              <a:rPr lang="en-US" altLang="en-US" sz="2800" dirty="0"/>
              <a:t>)</a:t>
            </a:r>
          </a:p>
          <a:p>
            <a:pPr lvl="1">
              <a:lnSpc>
                <a:spcPct val="90000"/>
              </a:lnSpc>
            </a:pPr>
            <a:r>
              <a:rPr lang="en-US" altLang="en-US" sz="2400" dirty="0"/>
              <a:t>Software systems with capability for input, storage, manipulation/analysis and output/display of geographic (spatial) information</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19</a:t>
            </a:fld>
            <a:endParaRPr lang="en-US"/>
          </a:p>
        </p:txBody>
      </p:sp>
    </p:spTree>
    <p:extLst>
      <p:ext uri="{BB962C8B-B14F-4D97-AF65-F5344CB8AC3E}">
        <p14:creationId xmlns:p14="http://schemas.microsoft.com/office/powerpoint/2010/main" val="194868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you all in the right place? No judgement if you want to run away!</a:t>
            </a:r>
          </a:p>
        </p:txBody>
      </p:sp>
      <p:sp>
        <p:nvSpPr>
          <p:cNvPr id="4" name="Slide Number Placeholder 3"/>
          <p:cNvSpPr>
            <a:spLocks noGrp="1"/>
          </p:cNvSpPr>
          <p:nvPr>
            <p:ph type="sldNum" sz="quarter" idx="5"/>
          </p:nvPr>
        </p:nvSpPr>
        <p:spPr/>
        <p:txBody>
          <a:bodyPr/>
          <a:lstStyle/>
          <a:p>
            <a:fld id="{6E5D366E-8134-404C-ADFD-36B0F60A5A2C}" type="slidenum">
              <a:rPr lang="en-US" smtClean="0"/>
              <a:t>2</a:t>
            </a:fld>
            <a:endParaRPr lang="en-US"/>
          </a:p>
        </p:txBody>
      </p:sp>
    </p:spTree>
    <p:extLst>
      <p:ext uri="{BB962C8B-B14F-4D97-AF65-F5344CB8AC3E}">
        <p14:creationId xmlns:p14="http://schemas.microsoft.com/office/powerpoint/2010/main" val="1508873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2800" dirty="0"/>
              <a:t>Global Positioning Systems (GPS)</a:t>
            </a:r>
          </a:p>
          <a:p>
            <a:pPr lvl="1">
              <a:lnSpc>
                <a:spcPct val="90000"/>
              </a:lnSpc>
            </a:pPr>
            <a:r>
              <a:rPr lang="en-US" altLang="en-US" sz="2400" dirty="0"/>
              <a:t>a system of earth-orbiting satellites which can provide precise (100 meter to sub-cm.)  location on the earth’s surface (in </a:t>
            </a:r>
            <a:r>
              <a:rPr lang="en-US" altLang="en-US" sz="2400" dirty="0" err="1"/>
              <a:t>lat</a:t>
            </a:r>
            <a:r>
              <a:rPr lang="en-US" altLang="en-US" sz="2400" dirty="0"/>
              <a:t>/long coordinates or equiv.)</a:t>
            </a:r>
          </a:p>
          <a:p>
            <a:pPr>
              <a:lnSpc>
                <a:spcPct val="90000"/>
              </a:lnSpc>
            </a:pPr>
            <a:r>
              <a:rPr lang="en-US" altLang="en-US" sz="2800" dirty="0"/>
              <a:t>Remote Sensing (RS)</a:t>
            </a:r>
          </a:p>
          <a:p>
            <a:pPr lvl="1">
              <a:lnSpc>
                <a:spcPct val="90000"/>
              </a:lnSpc>
            </a:pPr>
            <a:r>
              <a:rPr lang="en-US" altLang="en-US" sz="2400" dirty="0"/>
              <a:t>use of satellites or aircraft to capture information about the earth’s surface</a:t>
            </a:r>
          </a:p>
          <a:p>
            <a:pPr lvl="1">
              <a:lnSpc>
                <a:spcPct val="90000"/>
              </a:lnSpc>
            </a:pPr>
            <a:r>
              <a:rPr lang="en-US" altLang="en-US" sz="2400" dirty="0"/>
              <a:t>Digital ortho images a key product (map accurate digital photos)</a:t>
            </a:r>
          </a:p>
          <a:p>
            <a:pPr>
              <a:lnSpc>
                <a:spcPct val="90000"/>
              </a:lnSpc>
            </a:pPr>
            <a:r>
              <a:rPr lang="en-US" altLang="en-US" sz="2800" dirty="0"/>
              <a:t>Geographic Information Systems (</a:t>
            </a:r>
            <a:r>
              <a:rPr lang="en-US" altLang="en-US" sz="2800" dirty="0" err="1"/>
              <a:t>GISy</a:t>
            </a:r>
            <a:r>
              <a:rPr lang="en-US" altLang="en-US" sz="2800" dirty="0"/>
              <a:t>)</a:t>
            </a:r>
          </a:p>
          <a:p>
            <a:pPr lvl="1">
              <a:lnSpc>
                <a:spcPct val="90000"/>
              </a:lnSpc>
            </a:pPr>
            <a:r>
              <a:rPr lang="en-US" altLang="en-US" sz="2400" dirty="0"/>
              <a:t>Software systems with capability for input, storage, manipulation/analysis and output/display of geographic (spatial) information</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20</a:t>
            </a:fld>
            <a:endParaRPr lang="en-US"/>
          </a:p>
        </p:txBody>
      </p:sp>
    </p:spTree>
    <p:extLst>
      <p:ext uri="{BB962C8B-B14F-4D97-AF65-F5344CB8AC3E}">
        <p14:creationId xmlns:p14="http://schemas.microsoft.com/office/powerpoint/2010/main" val="3738675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2800" dirty="0"/>
              <a:t>Global Positioning Systems (GPS)</a:t>
            </a:r>
          </a:p>
          <a:p>
            <a:pPr lvl="1">
              <a:lnSpc>
                <a:spcPct val="90000"/>
              </a:lnSpc>
            </a:pPr>
            <a:r>
              <a:rPr lang="en-US" altLang="en-US" sz="2400" dirty="0"/>
              <a:t>a system of earth-orbiting satellites which can provide precise (100 meter to sub-cm.)  location on the earth’s surface (in </a:t>
            </a:r>
            <a:r>
              <a:rPr lang="en-US" altLang="en-US" sz="2400" dirty="0" err="1"/>
              <a:t>lat</a:t>
            </a:r>
            <a:r>
              <a:rPr lang="en-US" altLang="en-US" sz="2400" dirty="0"/>
              <a:t>/long coordinates or equiv.)</a:t>
            </a:r>
          </a:p>
          <a:p>
            <a:pPr>
              <a:lnSpc>
                <a:spcPct val="90000"/>
              </a:lnSpc>
            </a:pPr>
            <a:r>
              <a:rPr lang="en-US" altLang="en-US" sz="2800" dirty="0"/>
              <a:t>Remote Sensing (RS)</a:t>
            </a:r>
          </a:p>
          <a:p>
            <a:pPr lvl="1">
              <a:lnSpc>
                <a:spcPct val="90000"/>
              </a:lnSpc>
            </a:pPr>
            <a:r>
              <a:rPr lang="en-US" altLang="en-US" sz="2400" dirty="0"/>
              <a:t>use of satellites or aircraft to capture information about the earth’s surface</a:t>
            </a:r>
          </a:p>
          <a:p>
            <a:pPr lvl="1">
              <a:lnSpc>
                <a:spcPct val="90000"/>
              </a:lnSpc>
            </a:pPr>
            <a:r>
              <a:rPr lang="en-US" altLang="en-US" sz="2400" dirty="0"/>
              <a:t>Digital ortho images a key product (map accurate digital photos)</a:t>
            </a:r>
          </a:p>
          <a:p>
            <a:pPr>
              <a:lnSpc>
                <a:spcPct val="90000"/>
              </a:lnSpc>
            </a:pPr>
            <a:r>
              <a:rPr lang="en-US" altLang="en-US" sz="2800" dirty="0"/>
              <a:t>Geographic Information Systems (</a:t>
            </a:r>
            <a:r>
              <a:rPr lang="en-US" altLang="en-US" sz="2800" dirty="0" err="1"/>
              <a:t>GISy</a:t>
            </a:r>
            <a:r>
              <a:rPr lang="en-US" altLang="en-US" sz="2800" dirty="0"/>
              <a:t>)</a:t>
            </a:r>
          </a:p>
          <a:p>
            <a:pPr lvl="1">
              <a:lnSpc>
                <a:spcPct val="90000"/>
              </a:lnSpc>
            </a:pPr>
            <a:r>
              <a:rPr lang="en-US" altLang="en-US" sz="2400" dirty="0"/>
              <a:t>Software systems with capability for input, storage, manipulation/analysis and output/display of geographic (spatial) information</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21</a:t>
            </a:fld>
            <a:endParaRPr lang="en-US"/>
          </a:p>
        </p:txBody>
      </p:sp>
    </p:spTree>
    <p:extLst>
      <p:ext uri="{BB962C8B-B14F-4D97-AF65-F5344CB8AC3E}">
        <p14:creationId xmlns:p14="http://schemas.microsoft.com/office/powerpoint/2010/main" val="41202835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2800" dirty="0"/>
              <a:t>Global Positioning Systems (GPS)</a:t>
            </a:r>
          </a:p>
          <a:p>
            <a:pPr lvl="1">
              <a:lnSpc>
                <a:spcPct val="90000"/>
              </a:lnSpc>
            </a:pPr>
            <a:r>
              <a:rPr lang="en-US" altLang="en-US" sz="2400" dirty="0"/>
              <a:t>a system of earth-orbiting satellites which can provide precise (100 meter to sub-cm.)  location on the earth’s surface (in </a:t>
            </a:r>
            <a:r>
              <a:rPr lang="en-US" altLang="en-US" sz="2400" dirty="0" err="1"/>
              <a:t>lat</a:t>
            </a:r>
            <a:r>
              <a:rPr lang="en-US" altLang="en-US" sz="2400" dirty="0"/>
              <a:t>/long coordinates or equiv.)</a:t>
            </a:r>
          </a:p>
          <a:p>
            <a:pPr>
              <a:lnSpc>
                <a:spcPct val="90000"/>
              </a:lnSpc>
            </a:pPr>
            <a:r>
              <a:rPr lang="en-US" altLang="en-US" sz="2800" dirty="0"/>
              <a:t>Remote Sensing (RS)</a:t>
            </a:r>
          </a:p>
          <a:p>
            <a:pPr lvl="1">
              <a:lnSpc>
                <a:spcPct val="90000"/>
              </a:lnSpc>
            </a:pPr>
            <a:r>
              <a:rPr lang="en-US" altLang="en-US" sz="2400" dirty="0"/>
              <a:t>use of satellites or aircraft to capture information about the earth’s surface</a:t>
            </a:r>
          </a:p>
          <a:p>
            <a:pPr lvl="1">
              <a:lnSpc>
                <a:spcPct val="90000"/>
              </a:lnSpc>
            </a:pPr>
            <a:r>
              <a:rPr lang="en-US" altLang="en-US" sz="2400" dirty="0"/>
              <a:t>Digital ortho images a key product (map accurate digital photos)</a:t>
            </a:r>
          </a:p>
          <a:p>
            <a:pPr>
              <a:lnSpc>
                <a:spcPct val="90000"/>
              </a:lnSpc>
            </a:pPr>
            <a:r>
              <a:rPr lang="en-US" altLang="en-US" sz="2800" dirty="0"/>
              <a:t>Geographic Information Systems (</a:t>
            </a:r>
            <a:r>
              <a:rPr lang="en-US" altLang="en-US" sz="2800" dirty="0" err="1"/>
              <a:t>GISy</a:t>
            </a:r>
            <a:r>
              <a:rPr lang="en-US" altLang="en-US" sz="2800" dirty="0"/>
              <a:t>)</a:t>
            </a:r>
          </a:p>
          <a:p>
            <a:pPr lvl="1">
              <a:lnSpc>
                <a:spcPct val="90000"/>
              </a:lnSpc>
            </a:pPr>
            <a:r>
              <a:rPr lang="en-US" altLang="en-US" sz="2400" dirty="0"/>
              <a:t>Software systems with capability for input, storage, manipulation/analysis and output/display of geographic (spatial) information</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22</a:t>
            </a:fld>
            <a:endParaRPr lang="en-US"/>
          </a:p>
        </p:txBody>
      </p:sp>
    </p:spTree>
    <p:extLst>
      <p:ext uri="{BB962C8B-B14F-4D97-AF65-F5344CB8AC3E}">
        <p14:creationId xmlns:p14="http://schemas.microsoft.com/office/powerpoint/2010/main" val="811279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altLang="en-US" sz="2000" dirty="0"/>
              <a:t>Systems</a:t>
            </a:r>
          </a:p>
          <a:p>
            <a:pPr lvl="1">
              <a:lnSpc>
                <a:spcPct val="90000"/>
              </a:lnSpc>
            </a:pPr>
            <a:r>
              <a:rPr lang="en-US" altLang="en-US" sz="1800" dirty="0"/>
              <a:t>technology for the acquisition and management of spatial information</a:t>
            </a:r>
          </a:p>
          <a:p>
            <a:pPr lvl="1">
              <a:lnSpc>
                <a:spcPct val="90000"/>
              </a:lnSpc>
              <a:buFontTx/>
              <a:buNone/>
            </a:pPr>
            <a:r>
              <a:rPr lang="en-US" altLang="en-US" sz="1800" i="1" dirty="0"/>
              <a:t>The focus of this course (GISC 6381 GIS Fundamentals)</a:t>
            </a:r>
          </a:p>
          <a:p>
            <a:pPr>
              <a:lnSpc>
                <a:spcPct val="90000"/>
              </a:lnSpc>
            </a:pPr>
            <a:r>
              <a:rPr lang="en-US" altLang="en-US" sz="2000" dirty="0"/>
              <a:t>Science</a:t>
            </a:r>
          </a:p>
          <a:p>
            <a:pPr lvl="1">
              <a:lnSpc>
                <a:spcPct val="90000"/>
              </a:lnSpc>
            </a:pPr>
            <a:r>
              <a:rPr lang="en-US" altLang="en-US" sz="1800" dirty="0"/>
              <a:t>comprehending the underlying conceptual issues of representing data and processes in space-time</a:t>
            </a:r>
          </a:p>
          <a:p>
            <a:pPr lvl="1">
              <a:lnSpc>
                <a:spcPct val="90000"/>
              </a:lnSpc>
            </a:pPr>
            <a:r>
              <a:rPr lang="en-US" altLang="en-US" sz="1800" dirty="0"/>
              <a:t>the theory and concepts behind the technology</a:t>
            </a:r>
          </a:p>
          <a:p>
            <a:pPr lvl="1">
              <a:lnSpc>
                <a:spcPct val="90000"/>
              </a:lnSpc>
              <a:buFontTx/>
              <a:buNone/>
            </a:pPr>
            <a:r>
              <a:rPr lang="en-US" altLang="en-US" sz="1800" i="1" dirty="0"/>
              <a:t>Introduce enough of the science to  apply the systems correctly and understand their  capabilities and limitations</a:t>
            </a:r>
            <a:endParaRPr lang="en-US" altLang="en-US" sz="1800" dirty="0"/>
          </a:p>
          <a:p>
            <a:pPr>
              <a:lnSpc>
                <a:spcPct val="90000"/>
              </a:lnSpc>
            </a:pPr>
            <a:r>
              <a:rPr lang="en-US" altLang="en-US" sz="2000" dirty="0"/>
              <a:t>Studies</a:t>
            </a:r>
          </a:p>
          <a:p>
            <a:pPr lvl="1">
              <a:lnSpc>
                <a:spcPct val="90000"/>
              </a:lnSpc>
            </a:pPr>
            <a:r>
              <a:rPr lang="en-US" altLang="en-US" sz="1800" dirty="0"/>
              <a:t>understanding the social, legal and ethical issues associated with the application of </a:t>
            </a:r>
            <a:r>
              <a:rPr lang="en-US" altLang="en-US" sz="1800" dirty="0" err="1"/>
              <a:t>GISy</a:t>
            </a:r>
            <a:r>
              <a:rPr lang="en-US" altLang="en-US" sz="1800" dirty="0"/>
              <a:t> and </a:t>
            </a:r>
            <a:r>
              <a:rPr lang="en-US" altLang="en-US" sz="1800" dirty="0" err="1"/>
              <a:t>GISc</a:t>
            </a:r>
            <a:endParaRPr lang="en-US" altLang="en-US" sz="1800" dirty="0"/>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23</a:t>
            </a:fld>
            <a:endParaRPr lang="en-US"/>
          </a:p>
        </p:txBody>
      </p:sp>
    </p:spTree>
    <p:extLst>
      <p:ext uri="{BB962C8B-B14F-4D97-AF65-F5344CB8AC3E}">
        <p14:creationId xmlns:p14="http://schemas.microsoft.com/office/powerpoint/2010/main" val="382390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set of integrated tools for spatial analysis</a:t>
            </a:r>
          </a:p>
          <a:p>
            <a:pPr lvl="2">
              <a:lnSpc>
                <a:spcPct val="90000"/>
              </a:lnSpc>
            </a:pPr>
            <a:r>
              <a:rPr lang="en-US" altLang="en-US" sz="2000" dirty="0"/>
              <a:t>encompasses end-to-end processing of data</a:t>
            </a:r>
          </a:p>
          <a:p>
            <a:pPr lvl="3">
              <a:lnSpc>
                <a:spcPct val="90000"/>
              </a:lnSpc>
            </a:pPr>
            <a:r>
              <a:rPr lang="en-US" altLang="en-US" sz="1800" dirty="0"/>
              <a:t>capture, storage, retrieval, analysis/modification, display</a:t>
            </a:r>
          </a:p>
          <a:p>
            <a:pPr lvl="2">
              <a:lnSpc>
                <a:spcPct val="90000"/>
              </a:lnSpc>
            </a:pPr>
            <a:r>
              <a:rPr lang="en-US" altLang="en-US" sz="2000" dirty="0"/>
              <a:t>uses explicit location on earth’s surface to relate data </a:t>
            </a:r>
          </a:p>
          <a:p>
            <a:pPr lvl="2">
              <a:lnSpc>
                <a:spcPct val="90000"/>
              </a:lnSpc>
            </a:pPr>
            <a:r>
              <a:rPr lang="en-US" altLang="en-US" sz="2000" dirty="0"/>
              <a:t>aimed at decision support, as well as  on-going operations and scientific inquiry</a:t>
            </a:r>
          </a:p>
        </p:txBody>
      </p:sp>
      <p:sp>
        <p:nvSpPr>
          <p:cNvPr id="4" name="Slide Number Placeholder 3"/>
          <p:cNvSpPr>
            <a:spLocks noGrp="1"/>
          </p:cNvSpPr>
          <p:nvPr>
            <p:ph type="sldNum" sz="quarter" idx="5"/>
          </p:nvPr>
        </p:nvSpPr>
        <p:spPr/>
        <p:txBody>
          <a:bodyPr/>
          <a:lstStyle/>
          <a:p>
            <a:fld id="{6E5D366E-8134-404C-ADFD-36B0F60A5A2C}" type="slidenum">
              <a:rPr lang="en-US" smtClean="0"/>
              <a:t>24</a:t>
            </a:fld>
            <a:endParaRPr lang="en-US"/>
          </a:p>
        </p:txBody>
      </p:sp>
    </p:spTree>
    <p:extLst>
      <p:ext uri="{BB962C8B-B14F-4D97-AF65-F5344CB8AC3E}">
        <p14:creationId xmlns:p14="http://schemas.microsoft.com/office/powerpoint/2010/main" val="3203495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set of integrated tools for spatial analysis</a:t>
            </a:r>
          </a:p>
          <a:p>
            <a:pPr lvl="2">
              <a:lnSpc>
                <a:spcPct val="90000"/>
              </a:lnSpc>
            </a:pPr>
            <a:r>
              <a:rPr lang="en-US" altLang="en-US" sz="2000" dirty="0"/>
              <a:t>encompasses end-to-end processing of data</a:t>
            </a:r>
          </a:p>
          <a:p>
            <a:pPr lvl="3">
              <a:lnSpc>
                <a:spcPct val="90000"/>
              </a:lnSpc>
            </a:pPr>
            <a:r>
              <a:rPr lang="en-US" altLang="en-US" sz="1800" dirty="0"/>
              <a:t>capture, storage, retrieval, analysis/modification, display</a:t>
            </a:r>
          </a:p>
          <a:p>
            <a:pPr lvl="2">
              <a:lnSpc>
                <a:spcPct val="90000"/>
              </a:lnSpc>
            </a:pPr>
            <a:r>
              <a:rPr lang="en-US" altLang="en-US" sz="2000" dirty="0"/>
              <a:t>uses explicit location on earth’s surface to relate data </a:t>
            </a:r>
          </a:p>
          <a:p>
            <a:pPr lvl="2">
              <a:lnSpc>
                <a:spcPct val="90000"/>
              </a:lnSpc>
            </a:pPr>
            <a:r>
              <a:rPr lang="en-US" altLang="en-US" sz="2000" dirty="0"/>
              <a:t>aimed at decision support, as well as  on-going operations and scientific inquiry</a:t>
            </a:r>
          </a:p>
        </p:txBody>
      </p:sp>
      <p:sp>
        <p:nvSpPr>
          <p:cNvPr id="4" name="Slide Number Placeholder 3"/>
          <p:cNvSpPr>
            <a:spLocks noGrp="1"/>
          </p:cNvSpPr>
          <p:nvPr>
            <p:ph type="sldNum" sz="quarter" idx="5"/>
          </p:nvPr>
        </p:nvSpPr>
        <p:spPr/>
        <p:txBody>
          <a:bodyPr/>
          <a:lstStyle/>
          <a:p>
            <a:fld id="{6E5D366E-8134-404C-ADFD-36B0F60A5A2C}" type="slidenum">
              <a:rPr lang="en-US" smtClean="0"/>
              <a:t>25</a:t>
            </a:fld>
            <a:endParaRPr lang="en-US"/>
          </a:p>
        </p:txBody>
      </p:sp>
    </p:spTree>
    <p:extLst>
      <p:ext uri="{BB962C8B-B14F-4D97-AF65-F5344CB8AC3E}">
        <p14:creationId xmlns:p14="http://schemas.microsoft.com/office/powerpoint/2010/main" val="931056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set of integrated tools for spatial analysis</a:t>
            </a:r>
          </a:p>
          <a:p>
            <a:pPr lvl="2">
              <a:lnSpc>
                <a:spcPct val="90000"/>
              </a:lnSpc>
            </a:pPr>
            <a:r>
              <a:rPr lang="en-US" altLang="en-US" sz="2000" dirty="0"/>
              <a:t>encompasses end-to-end processing of data</a:t>
            </a:r>
          </a:p>
          <a:p>
            <a:pPr lvl="3">
              <a:lnSpc>
                <a:spcPct val="90000"/>
              </a:lnSpc>
            </a:pPr>
            <a:r>
              <a:rPr lang="en-US" altLang="en-US" sz="1800" dirty="0"/>
              <a:t>capture, storage, retrieval, analysis/modification, display</a:t>
            </a:r>
          </a:p>
          <a:p>
            <a:pPr lvl="2">
              <a:lnSpc>
                <a:spcPct val="90000"/>
              </a:lnSpc>
            </a:pPr>
            <a:r>
              <a:rPr lang="en-US" altLang="en-US" sz="2000" dirty="0"/>
              <a:t>uses explicit location on earth’s surface to relate data </a:t>
            </a:r>
          </a:p>
          <a:p>
            <a:pPr lvl="2">
              <a:lnSpc>
                <a:spcPct val="90000"/>
              </a:lnSpc>
            </a:pPr>
            <a:r>
              <a:rPr lang="en-US" altLang="en-US" sz="2000" dirty="0"/>
              <a:t>aimed at decision support, as well as  on-going operations and scientific inquiry</a:t>
            </a:r>
          </a:p>
        </p:txBody>
      </p:sp>
      <p:sp>
        <p:nvSpPr>
          <p:cNvPr id="4" name="Slide Number Placeholder 3"/>
          <p:cNvSpPr>
            <a:spLocks noGrp="1"/>
          </p:cNvSpPr>
          <p:nvPr>
            <p:ph type="sldNum" sz="quarter" idx="5"/>
          </p:nvPr>
        </p:nvSpPr>
        <p:spPr/>
        <p:txBody>
          <a:bodyPr/>
          <a:lstStyle/>
          <a:p>
            <a:fld id="{6E5D366E-8134-404C-ADFD-36B0F60A5A2C}" type="slidenum">
              <a:rPr lang="en-US" smtClean="0"/>
              <a:t>26</a:t>
            </a:fld>
            <a:endParaRPr lang="en-US"/>
          </a:p>
        </p:txBody>
      </p:sp>
    </p:spTree>
    <p:extLst>
      <p:ext uri="{BB962C8B-B14F-4D97-AF65-F5344CB8AC3E}">
        <p14:creationId xmlns:p14="http://schemas.microsoft.com/office/powerpoint/2010/main" val="2869372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set of integrated tools for spatial analysis</a:t>
            </a:r>
          </a:p>
          <a:p>
            <a:pPr lvl="2">
              <a:lnSpc>
                <a:spcPct val="90000"/>
              </a:lnSpc>
            </a:pPr>
            <a:r>
              <a:rPr lang="en-US" altLang="en-US" sz="2000" dirty="0"/>
              <a:t>encompasses end-to-end processing of data</a:t>
            </a:r>
          </a:p>
          <a:p>
            <a:pPr lvl="3">
              <a:lnSpc>
                <a:spcPct val="90000"/>
              </a:lnSpc>
            </a:pPr>
            <a:r>
              <a:rPr lang="en-US" altLang="en-US" sz="1800" dirty="0"/>
              <a:t>capture, storage, retrieval, analysis/modification, display</a:t>
            </a:r>
          </a:p>
          <a:p>
            <a:pPr lvl="2">
              <a:lnSpc>
                <a:spcPct val="90000"/>
              </a:lnSpc>
            </a:pPr>
            <a:r>
              <a:rPr lang="en-US" altLang="en-US" sz="2000" dirty="0"/>
              <a:t>uses explicit location on earth’s surface to relate data </a:t>
            </a:r>
          </a:p>
          <a:p>
            <a:pPr lvl="2">
              <a:lnSpc>
                <a:spcPct val="90000"/>
              </a:lnSpc>
            </a:pPr>
            <a:r>
              <a:rPr lang="en-US" altLang="en-US" sz="2000" dirty="0"/>
              <a:t>aimed at decision support, as well as  on-going operations and scientific inquiry</a:t>
            </a:r>
          </a:p>
        </p:txBody>
      </p:sp>
      <p:sp>
        <p:nvSpPr>
          <p:cNvPr id="4" name="Slide Number Placeholder 3"/>
          <p:cNvSpPr>
            <a:spLocks noGrp="1"/>
          </p:cNvSpPr>
          <p:nvPr>
            <p:ph type="sldNum" sz="quarter" idx="5"/>
          </p:nvPr>
        </p:nvSpPr>
        <p:spPr/>
        <p:txBody>
          <a:bodyPr/>
          <a:lstStyle/>
          <a:p>
            <a:fld id="{6E5D366E-8134-404C-ADFD-36B0F60A5A2C}" type="slidenum">
              <a:rPr lang="en-US" smtClean="0"/>
              <a:t>27</a:t>
            </a:fld>
            <a:endParaRPr lang="en-US"/>
          </a:p>
        </p:txBody>
      </p:sp>
    </p:spTree>
    <p:extLst>
      <p:ext uri="{BB962C8B-B14F-4D97-AF65-F5344CB8AC3E}">
        <p14:creationId xmlns:p14="http://schemas.microsoft.com/office/powerpoint/2010/main" val="2882198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set of integrated tools for spatial analysis</a:t>
            </a:r>
          </a:p>
          <a:p>
            <a:pPr lvl="2">
              <a:lnSpc>
                <a:spcPct val="90000"/>
              </a:lnSpc>
            </a:pPr>
            <a:r>
              <a:rPr lang="en-US" altLang="en-US" sz="2000" dirty="0"/>
              <a:t>encompasses end-to-end processing of data</a:t>
            </a:r>
          </a:p>
          <a:p>
            <a:pPr lvl="3">
              <a:lnSpc>
                <a:spcPct val="90000"/>
              </a:lnSpc>
            </a:pPr>
            <a:r>
              <a:rPr lang="en-US" altLang="en-US" sz="1800" dirty="0"/>
              <a:t>capture, storage, retrieval, analysis/modification, display</a:t>
            </a:r>
          </a:p>
          <a:p>
            <a:pPr lvl="2">
              <a:lnSpc>
                <a:spcPct val="90000"/>
              </a:lnSpc>
            </a:pPr>
            <a:r>
              <a:rPr lang="en-US" altLang="en-US" sz="2000" dirty="0"/>
              <a:t>uses explicit location on earth’s surface to relate data </a:t>
            </a:r>
          </a:p>
          <a:p>
            <a:pPr lvl="2">
              <a:lnSpc>
                <a:spcPct val="90000"/>
              </a:lnSpc>
            </a:pPr>
            <a:r>
              <a:rPr lang="en-US" altLang="en-US" sz="2000" dirty="0"/>
              <a:t>aimed at decision support, as well as  on-going operations and scientific inquiry</a:t>
            </a:r>
          </a:p>
        </p:txBody>
      </p:sp>
      <p:sp>
        <p:nvSpPr>
          <p:cNvPr id="4" name="Slide Number Placeholder 3"/>
          <p:cNvSpPr>
            <a:spLocks noGrp="1"/>
          </p:cNvSpPr>
          <p:nvPr>
            <p:ph type="sldNum" sz="quarter" idx="5"/>
          </p:nvPr>
        </p:nvSpPr>
        <p:spPr/>
        <p:txBody>
          <a:bodyPr/>
          <a:lstStyle/>
          <a:p>
            <a:fld id="{6E5D366E-8134-404C-ADFD-36B0F60A5A2C}" type="slidenum">
              <a:rPr lang="en-US" smtClean="0"/>
              <a:t>28</a:t>
            </a:fld>
            <a:endParaRPr lang="en-US"/>
          </a:p>
        </p:txBody>
      </p:sp>
    </p:spTree>
    <p:extLst>
      <p:ext uri="{BB962C8B-B14F-4D97-AF65-F5344CB8AC3E}">
        <p14:creationId xmlns:p14="http://schemas.microsoft.com/office/powerpoint/2010/main" val="21797086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set of integrated tools for spatial analysis</a:t>
            </a:r>
          </a:p>
          <a:p>
            <a:pPr lvl="2">
              <a:lnSpc>
                <a:spcPct val="90000"/>
              </a:lnSpc>
            </a:pPr>
            <a:r>
              <a:rPr lang="en-US" altLang="en-US" sz="2000" dirty="0"/>
              <a:t>encompasses end-to-end processing of data</a:t>
            </a:r>
          </a:p>
          <a:p>
            <a:pPr lvl="3">
              <a:lnSpc>
                <a:spcPct val="90000"/>
              </a:lnSpc>
            </a:pPr>
            <a:r>
              <a:rPr lang="en-US" altLang="en-US" sz="1800" dirty="0"/>
              <a:t>capture, storage, retrieval, analysis/modification, display</a:t>
            </a:r>
          </a:p>
          <a:p>
            <a:pPr lvl="2">
              <a:lnSpc>
                <a:spcPct val="90000"/>
              </a:lnSpc>
            </a:pPr>
            <a:r>
              <a:rPr lang="en-US" altLang="en-US" sz="2000" dirty="0"/>
              <a:t>uses explicit location on earth’s surface to relate data </a:t>
            </a:r>
          </a:p>
          <a:p>
            <a:pPr lvl="2">
              <a:lnSpc>
                <a:spcPct val="90000"/>
              </a:lnSpc>
            </a:pPr>
            <a:r>
              <a:rPr lang="en-US" altLang="en-US" sz="2000" dirty="0"/>
              <a:t>aimed at decision support, as well as  on-going operations and scientific inquiry</a:t>
            </a:r>
          </a:p>
        </p:txBody>
      </p:sp>
      <p:sp>
        <p:nvSpPr>
          <p:cNvPr id="4" name="Slide Number Placeholder 3"/>
          <p:cNvSpPr>
            <a:spLocks noGrp="1"/>
          </p:cNvSpPr>
          <p:nvPr>
            <p:ph type="sldNum" sz="quarter" idx="5"/>
          </p:nvPr>
        </p:nvSpPr>
        <p:spPr/>
        <p:txBody>
          <a:bodyPr/>
          <a:lstStyle/>
          <a:p>
            <a:fld id="{6E5D366E-8134-404C-ADFD-36B0F60A5A2C}" type="slidenum">
              <a:rPr lang="en-US" smtClean="0"/>
              <a:t>29</a:t>
            </a:fld>
            <a:endParaRPr lang="en-US"/>
          </a:p>
        </p:txBody>
      </p:sp>
    </p:spTree>
    <p:extLst>
      <p:ext uri="{BB962C8B-B14F-4D97-AF65-F5344CB8AC3E}">
        <p14:creationId xmlns:p14="http://schemas.microsoft.com/office/powerpoint/2010/main" val="1081177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still me. You can find a lot of stuff about me online. One thing to note: mistakes. I love making mistakes.</a:t>
            </a:r>
          </a:p>
        </p:txBody>
      </p:sp>
      <p:sp>
        <p:nvSpPr>
          <p:cNvPr id="4" name="Slide Number Placeholder 3"/>
          <p:cNvSpPr>
            <a:spLocks noGrp="1"/>
          </p:cNvSpPr>
          <p:nvPr>
            <p:ph type="sldNum" sz="quarter" idx="5"/>
          </p:nvPr>
        </p:nvSpPr>
        <p:spPr/>
        <p:txBody>
          <a:bodyPr/>
          <a:lstStyle/>
          <a:p>
            <a:fld id="{55A6E323-646E-FA49-8677-B1E54F99E611}" type="slidenum">
              <a:rPr lang="en-US" smtClean="0"/>
              <a:t>3</a:t>
            </a:fld>
            <a:endParaRPr lang="en-US"/>
          </a:p>
        </p:txBody>
      </p:sp>
    </p:spTree>
    <p:extLst>
      <p:ext uri="{BB962C8B-B14F-4D97-AF65-F5344CB8AC3E}">
        <p14:creationId xmlns:p14="http://schemas.microsoft.com/office/powerpoint/2010/main" val="226984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30</a:t>
            </a:fld>
            <a:endParaRPr lang="en-US"/>
          </a:p>
        </p:txBody>
      </p:sp>
    </p:spTree>
    <p:extLst>
      <p:ext uri="{BB962C8B-B14F-4D97-AF65-F5344CB8AC3E}">
        <p14:creationId xmlns:p14="http://schemas.microsoft.com/office/powerpoint/2010/main" val="3390817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31</a:t>
            </a:fld>
            <a:endParaRPr lang="en-US"/>
          </a:p>
        </p:txBody>
      </p:sp>
    </p:spTree>
    <p:extLst>
      <p:ext uri="{BB962C8B-B14F-4D97-AF65-F5344CB8AC3E}">
        <p14:creationId xmlns:p14="http://schemas.microsoft.com/office/powerpoint/2010/main" val="3215437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32</a:t>
            </a:fld>
            <a:endParaRPr lang="en-US"/>
          </a:p>
        </p:txBody>
      </p:sp>
    </p:spTree>
    <p:extLst>
      <p:ext uri="{BB962C8B-B14F-4D97-AF65-F5344CB8AC3E}">
        <p14:creationId xmlns:p14="http://schemas.microsoft.com/office/powerpoint/2010/main" val="1117850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33</a:t>
            </a:fld>
            <a:endParaRPr lang="en-US"/>
          </a:p>
        </p:txBody>
      </p:sp>
    </p:spTree>
    <p:extLst>
      <p:ext uri="{BB962C8B-B14F-4D97-AF65-F5344CB8AC3E}">
        <p14:creationId xmlns:p14="http://schemas.microsoft.com/office/powerpoint/2010/main" val="368807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34</a:t>
            </a:fld>
            <a:endParaRPr lang="en-US"/>
          </a:p>
        </p:txBody>
      </p:sp>
    </p:spTree>
    <p:extLst>
      <p:ext uri="{BB962C8B-B14F-4D97-AF65-F5344CB8AC3E}">
        <p14:creationId xmlns:p14="http://schemas.microsoft.com/office/powerpoint/2010/main" val="768362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35</a:t>
            </a:fld>
            <a:endParaRPr lang="en-US"/>
          </a:p>
        </p:txBody>
      </p:sp>
    </p:spTree>
    <p:extLst>
      <p:ext uri="{BB962C8B-B14F-4D97-AF65-F5344CB8AC3E}">
        <p14:creationId xmlns:p14="http://schemas.microsoft.com/office/powerpoint/2010/main" val="3326848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36</a:t>
            </a:fld>
            <a:endParaRPr lang="en-US"/>
          </a:p>
        </p:txBody>
      </p:sp>
    </p:spTree>
    <p:extLst>
      <p:ext uri="{BB962C8B-B14F-4D97-AF65-F5344CB8AC3E}">
        <p14:creationId xmlns:p14="http://schemas.microsoft.com/office/powerpoint/2010/main" val="1765935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37</a:t>
            </a:fld>
            <a:endParaRPr lang="en-US"/>
          </a:p>
        </p:txBody>
      </p:sp>
    </p:spTree>
    <p:extLst>
      <p:ext uri="{BB962C8B-B14F-4D97-AF65-F5344CB8AC3E}">
        <p14:creationId xmlns:p14="http://schemas.microsoft.com/office/powerpoint/2010/main" val="3277335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38</a:t>
            </a:fld>
            <a:endParaRPr lang="en-US"/>
          </a:p>
        </p:txBody>
      </p:sp>
    </p:spTree>
    <p:extLst>
      <p:ext uri="{BB962C8B-B14F-4D97-AF65-F5344CB8AC3E}">
        <p14:creationId xmlns:p14="http://schemas.microsoft.com/office/powerpoint/2010/main" val="3822999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39</a:t>
            </a:fld>
            <a:endParaRPr lang="en-US"/>
          </a:p>
        </p:txBody>
      </p:sp>
    </p:spTree>
    <p:extLst>
      <p:ext uri="{BB962C8B-B14F-4D97-AF65-F5344CB8AC3E}">
        <p14:creationId xmlns:p14="http://schemas.microsoft.com/office/powerpoint/2010/main" val="244623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pertinent information about me. My office is over in Golisano near Sean Boyle, </a:t>
            </a:r>
            <a:r>
              <a:rPr lang="en-US" dirty="0" err="1"/>
              <a:t>Konstantine</a:t>
            </a:r>
            <a:r>
              <a:rPr lang="en-US" dirty="0"/>
              <a:t> </a:t>
            </a:r>
            <a:r>
              <a:rPr lang="en-US" dirty="0" err="1"/>
              <a:t>Papangelis</a:t>
            </a:r>
            <a:r>
              <a:rPr lang="en-US" dirty="0"/>
              <a:t>, and Brian </a:t>
            </a:r>
            <a:r>
              <a:rPr lang="en-US" dirty="0" err="1"/>
              <a:t>Tomazeuski</a:t>
            </a:r>
            <a:r>
              <a:rPr lang="en-US" dirty="0"/>
              <a:t>. Come say hi sometime!</a:t>
            </a:r>
          </a:p>
        </p:txBody>
      </p:sp>
      <p:sp>
        <p:nvSpPr>
          <p:cNvPr id="4" name="Slide Number Placeholder 3"/>
          <p:cNvSpPr>
            <a:spLocks noGrp="1"/>
          </p:cNvSpPr>
          <p:nvPr>
            <p:ph type="sldNum" sz="quarter" idx="5"/>
          </p:nvPr>
        </p:nvSpPr>
        <p:spPr/>
        <p:txBody>
          <a:bodyPr/>
          <a:lstStyle/>
          <a:p>
            <a:fld id="{55A6E323-646E-FA49-8677-B1E54F99E611}" type="slidenum">
              <a:rPr lang="en-US" smtClean="0"/>
              <a:t>4</a:t>
            </a:fld>
            <a:endParaRPr lang="en-US"/>
          </a:p>
        </p:txBody>
      </p:sp>
    </p:spTree>
    <p:extLst>
      <p:ext uri="{BB962C8B-B14F-4D97-AF65-F5344CB8AC3E}">
        <p14:creationId xmlns:p14="http://schemas.microsoft.com/office/powerpoint/2010/main" val="1884663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40</a:t>
            </a:fld>
            <a:endParaRPr lang="en-US"/>
          </a:p>
        </p:txBody>
      </p:sp>
    </p:spTree>
    <p:extLst>
      <p:ext uri="{BB962C8B-B14F-4D97-AF65-F5344CB8AC3E}">
        <p14:creationId xmlns:p14="http://schemas.microsoft.com/office/powerpoint/2010/main" val="34658558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41</a:t>
            </a:fld>
            <a:endParaRPr lang="en-US"/>
          </a:p>
        </p:txBody>
      </p:sp>
    </p:spTree>
    <p:extLst>
      <p:ext uri="{BB962C8B-B14F-4D97-AF65-F5344CB8AC3E}">
        <p14:creationId xmlns:p14="http://schemas.microsoft.com/office/powerpoint/2010/main" val="1724691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lnSpc>
                <a:spcPct val="90000"/>
              </a:lnSpc>
            </a:pPr>
            <a:r>
              <a:rPr lang="en-US" altLang="en-US" sz="2000" dirty="0"/>
              <a:t>Layers!</a:t>
            </a:r>
          </a:p>
        </p:txBody>
      </p:sp>
      <p:sp>
        <p:nvSpPr>
          <p:cNvPr id="4" name="Slide Number Placeholder 3"/>
          <p:cNvSpPr>
            <a:spLocks noGrp="1"/>
          </p:cNvSpPr>
          <p:nvPr>
            <p:ph type="sldNum" sz="quarter" idx="5"/>
          </p:nvPr>
        </p:nvSpPr>
        <p:spPr/>
        <p:txBody>
          <a:bodyPr/>
          <a:lstStyle/>
          <a:p>
            <a:fld id="{6E5D366E-8134-404C-ADFD-36B0F60A5A2C}" type="slidenum">
              <a:rPr lang="en-US" smtClean="0"/>
              <a:t>42</a:t>
            </a:fld>
            <a:endParaRPr lang="en-US"/>
          </a:p>
        </p:txBody>
      </p:sp>
    </p:spTree>
    <p:extLst>
      <p:ext uri="{BB962C8B-B14F-4D97-AF65-F5344CB8AC3E}">
        <p14:creationId xmlns:p14="http://schemas.microsoft.com/office/powerpoint/2010/main" val="983472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43</a:t>
            </a:fld>
            <a:endParaRPr lang="en-US"/>
          </a:p>
        </p:txBody>
      </p:sp>
    </p:spTree>
    <p:extLst>
      <p:ext uri="{BB962C8B-B14F-4D97-AF65-F5344CB8AC3E}">
        <p14:creationId xmlns:p14="http://schemas.microsoft.com/office/powerpoint/2010/main" val="2717174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44</a:t>
            </a:fld>
            <a:endParaRPr lang="en-US"/>
          </a:p>
        </p:txBody>
      </p:sp>
    </p:spTree>
    <p:extLst>
      <p:ext uri="{BB962C8B-B14F-4D97-AF65-F5344CB8AC3E}">
        <p14:creationId xmlns:p14="http://schemas.microsoft.com/office/powerpoint/2010/main" val="17686474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45</a:t>
            </a:fld>
            <a:endParaRPr lang="en-US"/>
          </a:p>
        </p:txBody>
      </p:sp>
    </p:spTree>
    <p:extLst>
      <p:ext uri="{BB962C8B-B14F-4D97-AF65-F5344CB8AC3E}">
        <p14:creationId xmlns:p14="http://schemas.microsoft.com/office/powerpoint/2010/main" val="3597674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A6E323-646E-FA49-8677-B1E54F99E611}" type="slidenum">
              <a:rPr lang="en-US" smtClean="0"/>
              <a:t>46</a:t>
            </a:fld>
            <a:endParaRPr lang="en-US"/>
          </a:p>
        </p:txBody>
      </p:sp>
    </p:spTree>
    <p:extLst>
      <p:ext uri="{BB962C8B-B14F-4D97-AF65-F5344CB8AC3E}">
        <p14:creationId xmlns:p14="http://schemas.microsoft.com/office/powerpoint/2010/main" val="1400258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thought we’d begin in a VERY basic way. Some of this stuff might seem like common sense or elementary, but we should make sure we have our bearings before we get going.</a:t>
            </a:r>
          </a:p>
        </p:txBody>
      </p:sp>
      <p:sp>
        <p:nvSpPr>
          <p:cNvPr id="4" name="Slide Number Placeholder 3"/>
          <p:cNvSpPr>
            <a:spLocks noGrp="1"/>
          </p:cNvSpPr>
          <p:nvPr>
            <p:ph type="sldNum" sz="quarter" idx="5"/>
          </p:nvPr>
        </p:nvSpPr>
        <p:spPr/>
        <p:txBody>
          <a:bodyPr/>
          <a:lstStyle/>
          <a:p>
            <a:fld id="{6E5D366E-8134-404C-ADFD-36B0F60A5A2C}" type="slidenum">
              <a:rPr lang="en-US" smtClean="0"/>
              <a:t>5</a:t>
            </a:fld>
            <a:endParaRPr lang="en-US"/>
          </a:p>
        </p:txBody>
      </p:sp>
    </p:spTree>
    <p:extLst>
      <p:ext uri="{BB962C8B-B14F-4D97-AF65-F5344CB8AC3E}">
        <p14:creationId xmlns:p14="http://schemas.microsoft.com/office/powerpoint/2010/main" val="2198224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important thing to consider is this, what is space? How do we define it?</a:t>
            </a:r>
          </a:p>
        </p:txBody>
      </p:sp>
      <p:sp>
        <p:nvSpPr>
          <p:cNvPr id="4" name="Slide Number Placeholder 3"/>
          <p:cNvSpPr>
            <a:spLocks noGrp="1"/>
          </p:cNvSpPr>
          <p:nvPr>
            <p:ph type="sldNum" sz="quarter" idx="5"/>
          </p:nvPr>
        </p:nvSpPr>
        <p:spPr/>
        <p:txBody>
          <a:bodyPr/>
          <a:lstStyle/>
          <a:p>
            <a:fld id="{6E5D366E-8134-404C-ADFD-36B0F60A5A2C}" type="slidenum">
              <a:rPr lang="en-US" smtClean="0"/>
              <a:t>6</a:t>
            </a:fld>
            <a:endParaRPr lang="en-US"/>
          </a:p>
        </p:txBody>
      </p:sp>
    </p:spTree>
    <p:extLst>
      <p:ext uri="{BB962C8B-B14F-4D97-AF65-F5344CB8AC3E}">
        <p14:creationId xmlns:p14="http://schemas.microsoft.com/office/powerpoint/2010/main" val="3709030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7</a:t>
            </a:fld>
            <a:endParaRPr lang="en-US"/>
          </a:p>
        </p:txBody>
      </p:sp>
    </p:spTree>
    <p:extLst>
      <p:ext uri="{BB962C8B-B14F-4D97-AF65-F5344CB8AC3E}">
        <p14:creationId xmlns:p14="http://schemas.microsoft.com/office/powerpoint/2010/main" val="2701657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8</a:t>
            </a:fld>
            <a:endParaRPr lang="en-US"/>
          </a:p>
        </p:txBody>
      </p:sp>
    </p:spTree>
    <p:extLst>
      <p:ext uri="{BB962C8B-B14F-4D97-AF65-F5344CB8AC3E}">
        <p14:creationId xmlns:p14="http://schemas.microsoft.com/office/powerpoint/2010/main" val="3198127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dirty="0"/>
              <a:t>information about places on the earth’s surface</a:t>
            </a:r>
          </a:p>
          <a:p>
            <a:pPr lvl="1"/>
            <a:r>
              <a:rPr lang="en-US" altLang="en-US" dirty="0"/>
              <a:t>knowledge about “what is </a:t>
            </a:r>
            <a:r>
              <a:rPr lang="en-US" altLang="en-US" u="sng" dirty="0"/>
              <a:t>where </a:t>
            </a:r>
            <a:r>
              <a:rPr lang="en-US" altLang="en-US" dirty="0"/>
              <a:t>when” 			</a:t>
            </a:r>
          </a:p>
          <a:p>
            <a:pPr lvl="1"/>
            <a:r>
              <a:rPr lang="en-US" altLang="en-US" dirty="0"/>
              <a:t>Geographic/geospatial:  synonymous</a:t>
            </a:r>
          </a:p>
          <a:p>
            <a:endParaRPr lang="en-US" dirty="0"/>
          </a:p>
        </p:txBody>
      </p:sp>
      <p:sp>
        <p:nvSpPr>
          <p:cNvPr id="4" name="Slide Number Placeholder 3"/>
          <p:cNvSpPr>
            <a:spLocks noGrp="1"/>
          </p:cNvSpPr>
          <p:nvPr>
            <p:ph type="sldNum" sz="quarter" idx="5"/>
          </p:nvPr>
        </p:nvSpPr>
        <p:spPr/>
        <p:txBody>
          <a:bodyPr/>
          <a:lstStyle/>
          <a:p>
            <a:fld id="{6E5D366E-8134-404C-ADFD-36B0F60A5A2C}" type="slidenum">
              <a:rPr lang="en-US" smtClean="0"/>
              <a:t>9</a:t>
            </a:fld>
            <a:endParaRPr lang="en-US"/>
          </a:p>
        </p:txBody>
      </p:sp>
    </p:spTree>
    <p:extLst>
      <p:ext uri="{BB962C8B-B14F-4D97-AF65-F5344CB8AC3E}">
        <p14:creationId xmlns:p14="http://schemas.microsoft.com/office/powerpoint/2010/main" val="696202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94D4-8C86-AF51-AEF6-F8EB289CC5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909FE6-B079-85FA-B1A4-E36AA268CE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6F259A-6A82-4D2D-37A2-660AA001FC86}"/>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5" name="Footer Placeholder 4">
            <a:extLst>
              <a:ext uri="{FF2B5EF4-FFF2-40B4-BE49-F238E27FC236}">
                <a16:creationId xmlns:a16="http://schemas.microsoft.com/office/drawing/2014/main" id="{721FE1C6-AF15-3F85-F6C3-38CA0646C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F9C7BC-1FF5-8F32-6A66-398488B820CE}"/>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2921876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EFE0E-89A8-3CAC-62BF-3C44D8F9BA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3F7586-6601-D0F3-CED4-BFC29A4B27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D9905-D9B2-43D9-B0FA-636311525331}"/>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5" name="Footer Placeholder 4">
            <a:extLst>
              <a:ext uri="{FF2B5EF4-FFF2-40B4-BE49-F238E27FC236}">
                <a16:creationId xmlns:a16="http://schemas.microsoft.com/office/drawing/2014/main" id="{9EE771B1-F1FB-3A0C-030C-743D760A9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AF49E-C2A7-9F9E-590E-4C0752116D0D}"/>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4123698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B2819B-C596-1CBB-1EBB-EAB4803143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41B9C1-A8A8-F5F4-79F0-25DB4AC592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D32BF7-C4DF-53F2-B3BA-3A85CD34AEB8}"/>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5" name="Footer Placeholder 4">
            <a:extLst>
              <a:ext uri="{FF2B5EF4-FFF2-40B4-BE49-F238E27FC236}">
                <a16:creationId xmlns:a16="http://schemas.microsoft.com/office/drawing/2014/main" id="{4C8447EF-B205-CBFF-ADC7-5E54FA3CA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C6974-B303-A6C5-3423-7DBAC816E2A4}"/>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3259666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AF03-4778-F728-1671-7BDE173BFA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EF3940-C622-ECE6-E463-21EE9BDB2B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54B87-7EAF-04FB-A32E-4B4EF07DEE5E}"/>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5" name="Footer Placeholder 4">
            <a:extLst>
              <a:ext uri="{FF2B5EF4-FFF2-40B4-BE49-F238E27FC236}">
                <a16:creationId xmlns:a16="http://schemas.microsoft.com/office/drawing/2014/main" id="{15A7483B-ED78-7103-E8D0-9A1B8B9B79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F6C593-C35D-6AF0-4DF2-992B6FF3BCF0}"/>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26572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FF9B-611D-49AB-C083-3EC9D0B0EE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06B36B-ACDC-8BFC-5BCA-3690B6E58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905915-C4C8-5265-E021-883A3D0C1652}"/>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5" name="Footer Placeholder 4">
            <a:extLst>
              <a:ext uri="{FF2B5EF4-FFF2-40B4-BE49-F238E27FC236}">
                <a16:creationId xmlns:a16="http://schemas.microsoft.com/office/drawing/2014/main" id="{2C589711-DF95-2F96-2C83-4635F6558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3F915-4BB9-035B-16FC-452A1D8AA9E5}"/>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2440174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E9AA-6F82-01E4-67E8-85F0863D78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98348-18B4-987A-E35E-951E32590E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2C92DC8-4F0A-1231-13A3-23F44D30F2D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FD58A2-3AB8-DCD3-BB95-8C2485585572}"/>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6" name="Footer Placeholder 5">
            <a:extLst>
              <a:ext uri="{FF2B5EF4-FFF2-40B4-BE49-F238E27FC236}">
                <a16:creationId xmlns:a16="http://schemas.microsoft.com/office/drawing/2014/main" id="{66E93CC3-91DC-78B7-80F7-9246F4E68E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5BC4C5-3D4E-F271-DB2F-824D856CCB32}"/>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1198330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A537F-A65D-6EB7-82FF-513E4176E0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37999A-EBD1-50B7-045B-079F8CADFF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796494-1B17-1749-3F4E-F57B1349F9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C6D06C-317C-FDB3-F394-A9458E4F06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A3B93B-7532-F120-BE8E-E6AB99E746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975277-510E-6190-2431-22BD51A3D37A}"/>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8" name="Footer Placeholder 7">
            <a:extLst>
              <a:ext uri="{FF2B5EF4-FFF2-40B4-BE49-F238E27FC236}">
                <a16:creationId xmlns:a16="http://schemas.microsoft.com/office/drawing/2014/main" id="{C23D66BE-1AD1-3E87-1D42-70FE8B6F40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F8DB4A-4773-3AF3-D145-98713762AF0C}"/>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4231480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1EBA7-C756-94A7-BC07-B8D279158E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10845D-5B22-B899-6986-433342E4E31E}"/>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4" name="Footer Placeholder 3">
            <a:extLst>
              <a:ext uri="{FF2B5EF4-FFF2-40B4-BE49-F238E27FC236}">
                <a16:creationId xmlns:a16="http://schemas.microsoft.com/office/drawing/2014/main" id="{E4A21E11-59E4-75D1-F38E-6B20F9AC74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F95EAF-8096-63C9-8A28-E7B155919371}"/>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3710777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60D40D-197C-F9A8-16E4-C4AD46214A08}"/>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3" name="Footer Placeholder 2">
            <a:extLst>
              <a:ext uri="{FF2B5EF4-FFF2-40B4-BE49-F238E27FC236}">
                <a16:creationId xmlns:a16="http://schemas.microsoft.com/office/drawing/2014/main" id="{B06F5C99-4E06-E6B7-9499-D8D8009F9A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63086D-9C07-5895-BEA2-48461DA7EDB7}"/>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1113783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84A1-D82B-F46C-36FC-638324588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E724B-815A-5F43-B290-EE02F425D6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17E22F-CD76-584E-1633-2DD7DCA25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1C56DB-6053-C802-8779-B671DA130476}"/>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6" name="Footer Placeholder 5">
            <a:extLst>
              <a:ext uri="{FF2B5EF4-FFF2-40B4-BE49-F238E27FC236}">
                <a16:creationId xmlns:a16="http://schemas.microsoft.com/office/drawing/2014/main" id="{1AA5C9C9-8D76-0812-C5D1-48D5682B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D7F2EE-070A-E14E-8C83-A3DE36A7EB87}"/>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4182085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0575-7DB0-1159-C840-81401C5A2F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AA8F4B-1939-F50D-7077-3335759C7A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A03237-F9EA-935B-3309-30B55AFE44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F53386-9F87-1816-13EA-7222FE1370F5}"/>
              </a:ext>
            </a:extLst>
          </p:cNvPr>
          <p:cNvSpPr>
            <a:spLocks noGrp="1"/>
          </p:cNvSpPr>
          <p:nvPr>
            <p:ph type="dt" sz="half" idx="10"/>
          </p:nvPr>
        </p:nvSpPr>
        <p:spPr/>
        <p:txBody>
          <a:bodyPr/>
          <a:lstStyle/>
          <a:p>
            <a:fld id="{4390A5C3-BAE2-4FCE-B442-8CCE857D60EC}" type="datetimeFigureOut">
              <a:rPr lang="en-US" smtClean="0"/>
              <a:t>8/30/23</a:t>
            </a:fld>
            <a:endParaRPr lang="en-US"/>
          </a:p>
        </p:txBody>
      </p:sp>
      <p:sp>
        <p:nvSpPr>
          <p:cNvPr id="6" name="Footer Placeholder 5">
            <a:extLst>
              <a:ext uri="{FF2B5EF4-FFF2-40B4-BE49-F238E27FC236}">
                <a16:creationId xmlns:a16="http://schemas.microsoft.com/office/drawing/2014/main" id="{409B2EAF-2BC9-00C0-0420-B65A5352BD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3A32EF-9F6B-7B7D-5AF2-8EB57BC16117}"/>
              </a:ext>
            </a:extLst>
          </p:cNvPr>
          <p:cNvSpPr>
            <a:spLocks noGrp="1"/>
          </p:cNvSpPr>
          <p:nvPr>
            <p:ph type="sldNum" sz="quarter" idx="12"/>
          </p:nvPr>
        </p:nvSpPr>
        <p:spPr/>
        <p:txBody>
          <a:bodyPr/>
          <a:lstStyle/>
          <a:p>
            <a:fld id="{4EFE2A0B-8566-470A-8BCE-5DC6FB5CFB22}" type="slidenum">
              <a:rPr lang="en-US" smtClean="0"/>
              <a:t>‹#›</a:t>
            </a:fld>
            <a:endParaRPr lang="en-US"/>
          </a:p>
        </p:txBody>
      </p:sp>
    </p:spTree>
    <p:extLst>
      <p:ext uri="{BB962C8B-B14F-4D97-AF65-F5344CB8AC3E}">
        <p14:creationId xmlns:p14="http://schemas.microsoft.com/office/powerpoint/2010/main" val="2694851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506E85-947D-18A3-3021-41C325892B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17A955-22F6-ECCF-769C-D32DC65D80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7C251A-280E-0A1E-BFAA-00F784D57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90A5C3-BAE2-4FCE-B442-8CCE857D60EC}" type="datetimeFigureOut">
              <a:rPr lang="en-US" smtClean="0"/>
              <a:t>8/30/23</a:t>
            </a:fld>
            <a:endParaRPr lang="en-US"/>
          </a:p>
        </p:txBody>
      </p:sp>
      <p:sp>
        <p:nvSpPr>
          <p:cNvPr id="5" name="Footer Placeholder 4">
            <a:extLst>
              <a:ext uri="{FF2B5EF4-FFF2-40B4-BE49-F238E27FC236}">
                <a16:creationId xmlns:a16="http://schemas.microsoft.com/office/drawing/2014/main" id="{44FDDF2E-3322-56BB-6AA6-9C1F9C503F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B9814D-FBAD-A2F3-1910-DA219CC8D2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FE2A0B-8566-470A-8BCE-5DC6FB5CFB22}" type="slidenum">
              <a:rPr lang="en-US" smtClean="0"/>
              <a:t>‹#›</a:t>
            </a:fld>
            <a:endParaRPr lang="en-US"/>
          </a:p>
        </p:txBody>
      </p:sp>
    </p:spTree>
    <p:extLst>
      <p:ext uri="{BB962C8B-B14F-4D97-AF65-F5344CB8AC3E}">
        <p14:creationId xmlns:p14="http://schemas.microsoft.com/office/powerpoint/2010/main" val="3098634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njligm@rit.edu"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64200" y="566237"/>
            <a:ext cx="10863599" cy="5725526"/>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 marR="25400" algn="ctr">
              <a:spcBef>
                <a:spcPts val="130"/>
              </a:spcBef>
              <a:spcAft>
                <a:spcPts val="600"/>
              </a:spcAft>
            </a:pPr>
            <a:r>
              <a:rPr lang="en-US" sz="8000" dirty="0">
                <a:solidFill>
                  <a:schemeClr val="bg1"/>
                </a:solidFill>
                <a:latin typeface="Times New Roman" panose="02020603050405020304" pitchFamily="18" charset="0"/>
                <a:ea typeface="Times New Roman" panose="02020603050405020304" pitchFamily="18" charset="0"/>
              </a:rPr>
              <a:t>Day 1</a:t>
            </a:r>
          </a:p>
          <a:p>
            <a:pPr marL="57150" marR="25400" algn="ctr">
              <a:spcBef>
                <a:spcPts val="130"/>
              </a:spcBef>
              <a:spcAft>
                <a:spcPts val="600"/>
              </a:spcAft>
            </a:pPr>
            <a:r>
              <a:rPr lang="en-US" sz="2500" dirty="0">
                <a:solidFill>
                  <a:schemeClr val="bg1"/>
                </a:solidFill>
                <a:latin typeface="Times New Roman" panose="02020603050405020304" pitchFamily="18" charset="0"/>
                <a:ea typeface="Times New Roman" panose="02020603050405020304" pitchFamily="18" charset="0"/>
              </a:rPr>
              <a:t>(ok, it’s really day 2)</a:t>
            </a:r>
          </a:p>
          <a:p>
            <a:pPr marL="57150" marR="25400" algn="ctr">
              <a:spcBef>
                <a:spcPts val="130"/>
              </a:spcBef>
              <a:spcAft>
                <a:spcPts val="600"/>
              </a:spcAft>
            </a:pPr>
            <a:r>
              <a:rPr lang="en-US" sz="8000" dirty="0">
                <a:solidFill>
                  <a:schemeClr val="bg1"/>
                </a:solidFill>
                <a:effectLst/>
                <a:latin typeface="Times New Roman" panose="02020603050405020304" pitchFamily="18" charset="0"/>
                <a:ea typeface="Times New Roman" panose="02020603050405020304" pitchFamily="18" charset="0"/>
              </a:rPr>
              <a:t>Intro to Geospatial Tech</a:t>
            </a:r>
          </a:p>
        </p:txBody>
      </p:sp>
    </p:spTree>
    <p:extLst>
      <p:ext uri="{BB962C8B-B14F-4D97-AF65-F5344CB8AC3E}">
        <p14:creationId xmlns:p14="http://schemas.microsoft.com/office/powerpoint/2010/main" val="2854836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info about the earth</a:t>
            </a:r>
          </a:p>
          <a:p>
            <a:r>
              <a:rPr lang="en-US" sz="2900" b="1" dirty="0">
                <a:solidFill>
                  <a:schemeClr val="bg1"/>
                </a:solidFill>
              </a:rPr>
              <a:t>(do you believe this?)</a:t>
            </a:r>
            <a:endParaRPr lang="en-US" sz="9600" b="1" dirty="0">
              <a:solidFill>
                <a:schemeClr val="accent2"/>
              </a:solidFill>
            </a:endParaRPr>
          </a:p>
        </p:txBody>
      </p:sp>
    </p:spTree>
    <p:extLst>
      <p:ext uri="{BB962C8B-B14F-4D97-AF65-F5344CB8AC3E}">
        <p14:creationId xmlns:p14="http://schemas.microsoft.com/office/powerpoint/2010/main" val="1797718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where AND when</a:t>
            </a:r>
            <a:endParaRPr lang="en-US" sz="9600" b="1" dirty="0">
              <a:solidFill>
                <a:schemeClr val="accent2"/>
              </a:solidFill>
            </a:endParaRPr>
          </a:p>
        </p:txBody>
      </p:sp>
    </p:spTree>
    <p:extLst>
      <p:ext uri="{BB962C8B-B14F-4D97-AF65-F5344CB8AC3E}">
        <p14:creationId xmlns:p14="http://schemas.microsoft.com/office/powerpoint/2010/main" val="1214192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HyperCities: Thick Mapping in the Digital Humanities (metaLABprojects):  Presner, Todd, Shepard, David, Kawano, Yoh: 9780674725348: Amazon.com: Books">
            <a:extLst>
              <a:ext uri="{FF2B5EF4-FFF2-40B4-BE49-F238E27FC236}">
                <a16:creationId xmlns:a16="http://schemas.microsoft.com/office/drawing/2014/main" id="{B600F875-0763-933A-CBB2-57F703E17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963" y="-1888701"/>
            <a:ext cx="7232073" cy="1063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367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and so, … ? </a:t>
            </a:r>
            <a:endParaRPr lang="en-US" sz="9600" b="1" dirty="0">
              <a:solidFill>
                <a:schemeClr val="accent2"/>
              </a:solidFill>
            </a:endParaRPr>
          </a:p>
        </p:txBody>
      </p:sp>
    </p:spTree>
    <p:extLst>
      <p:ext uri="{BB962C8B-B14F-4D97-AF65-F5344CB8AC3E}">
        <p14:creationId xmlns:p14="http://schemas.microsoft.com/office/powerpoint/2010/main" val="2223042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1"/>
            <a:ext cx="10700612" cy="685800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10000"/>
              </a:lnSpc>
            </a:pPr>
            <a:r>
              <a:rPr lang="en-US" sz="9600" b="1" dirty="0">
                <a:solidFill>
                  <a:schemeClr val="bg1"/>
                </a:solidFill>
              </a:rPr>
              <a:t>system(s)?</a:t>
            </a:r>
          </a:p>
          <a:p>
            <a:pPr>
              <a:lnSpc>
                <a:spcPct val="110000"/>
              </a:lnSpc>
            </a:pPr>
            <a:r>
              <a:rPr lang="en-US" sz="9600" b="1" dirty="0">
                <a:solidFill>
                  <a:schemeClr val="bg1"/>
                </a:solidFill>
              </a:rPr>
              <a:t>science(s)?</a:t>
            </a:r>
          </a:p>
          <a:p>
            <a:pPr>
              <a:lnSpc>
                <a:spcPct val="110000"/>
              </a:lnSpc>
            </a:pPr>
            <a:r>
              <a:rPr lang="en-US" sz="9600" b="1" dirty="0">
                <a:solidFill>
                  <a:schemeClr val="bg1"/>
                </a:solidFill>
              </a:rPr>
              <a:t>study(</a:t>
            </a:r>
            <a:r>
              <a:rPr lang="en-US" sz="9600" b="1" dirty="0" err="1">
                <a:solidFill>
                  <a:schemeClr val="bg1"/>
                </a:solidFill>
              </a:rPr>
              <a:t>ies</a:t>
            </a:r>
            <a:r>
              <a:rPr lang="en-US" sz="9600" b="1" dirty="0">
                <a:solidFill>
                  <a:schemeClr val="bg1"/>
                </a:solidFill>
              </a:rPr>
              <a:t>)?</a:t>
            </a:r>
            <a:endParaRPr lang="en-US" sz="9600" b="1" dirty="0">
              <a:solidFill>
                <a:schemeClr val="accent2"/>
              </a:solidFill>
            </a:endParaRPr>
          </a:p>
        </p:txBody>
      </p:sp>
    </p:spTree>
    <p:extLst>
      <p:ext uri="{BB962C8B-B14F-4D97-AF65-F5344CB8AC3E}">
        <p14:creationId xmlns:p14="http://schemas.microsoft.com/office/powerpoint/2010/main" val="2979659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but what info?</a:t>
            </a:r>
            <a:endParaRPr lang="en-US" sz="9600" b="1" dirty="0">
              <a:solidFill>
                <a:schemeClr val="accent2"/>
              </a:solidFill>
            </a:endParaRPr>
          </a:p>
        </p:txBody>
      </p:sp>
    </p:spTree>
    <p:extLst>
      <p:ext uri="{BB962C8B-B14F-4D97-AF65-F5344CB8AC3E}">
        <p14:creationId xmlns:p14="http://schemas.microsoft.com/office/powerpoint/2010/main" val="2952924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location!</a:t>
            </a:r>
            <a:endParaRPr lang="en-US" sz="9600" b="1" dirty="0">
              <a:solidFill>
                <a:schemeClr val="accent2"/>
              </a:solidFill>
            </a:endParaRPr>
          </a:p>
        </p:txBody>
      </p:sp>
    </p:spTree>
    <p:extLst>
      <p:ext uri="{BB962C8B-B14F-4D97-AF65-F5344CB8AC3E}">
        <p14:creationId xmlns:p14="http://schemas.microsoft.com/office/powerpoint/2010/main" val="413389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FFF"/>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location!</a:t>
            </a:r>
            <a:endParaRPr lang="en-US" sz="9600" b="1" dirty="0">
              <a:solidFill>
                <a:schemeClr val="accent2"/>
              </a:solidFill>
            </a:endParaRPr>
          </a:p>
        </p:txBody>
      </p:sp>
      <p:pic>
        <p:nvPicPr>
          <p:cNvPr id="4098" name="Picture 2" descr="Latitude and Longitude">
            <a:extLst>
              <a:ext uri="{FF2B5EF4-FFF2-40B4-BE49-F238E27FC236}">
                <a16:creationId xmlns:a16="http://schemas.microsoft.com/office/drawing/2014/main" id="{C989E309-3CE7-6B6A-0A03-82DBFAA300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69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names!</a:t>
            </a:r>
            <a:endParaRPr lang="en-US" sz="9600" b="1" dirty="0">
              <a:solidFill>
                <a:schemeClr val="accent2"/>
              </a:solidFill>
            </a:endParaRPr>
          </a:p>
        </p:txBody>
      </p:sp>
    </p:spTree>
    <p:extLst>
      <p:ext uri="{BB962C8B-B14F-4D97-AF65-F5344CB8AC3E}">
        <p14:creationId xmlns:p14="http://schemas.microsoft.com/office/powerpoint/2010/main" val="3270441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err="1">
                <a:solidFill>
                  <a:schemeClr val="bg1"/>
                </a:solidFill>
              </a:rPr>
              <a:t>gps</a:t>
            </a:r>
            <a:endParaRPr lang="en-US" sz="9600" b="1" dirty="0">
              <a:solidFill>
                <a:schemeClr val="accent2"/>
              </a:solidFill>
            </a:endParaRPr>
          </a:p>
        </p:txBody>
      </p:sp>
    </p:spTree>
    <p:extLst>
      <p:ext uri="{BB962C8B-B14F-4D97-AF65-F5344CB8AC3E}">
        <p14:creationId xmlns:p14="http://schemas.microsoft.com/office/powerpoint/2010/main" val="2076995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still the right place?</a:t>
            </a:r>
            <a:endParaRPr lang="en-US" sz="9600" b="1" dirty="0">
              <a:solidFill>
                <a:schemeClr val="accent2"/>
              </a:solidFill>
            </a:endParaRPr>
          </a:p>
        </p:txBody>
      </p:sp>
    </p:spTree>
    <p:extLst>
      <p:ext uri="{BB962C8B-B14F-4D97-AF65-F5344CB8AC3E}">
        <p14:creationId xmlns:p14="http://schemas.microsoft.com/office/powerpoint/2010/main" val="1155501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data? from where?</a:t>
            </a:r>
            <a:endParaRPr lang="en-US" sz="9600" b="1" dirty="0">
              <a:solidFill>
                <a:schemeClr val="accent2"/>
              </a:solidFill>
            </a:endParaRPr>
          </a:p>
        </p:txBody>
      </p:sp>
    </p:spTree>
    <p:extLst>
      <p:ext uri="{BB962C8B-B14F-4D97-AF65-F5344CB8AC3E}">
        <p14:creationId xmlns:p14="http://schemas.microsoft.com/office/powerpoint/2010/main" val="2957225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err="1">
                <a:solidFill>
                  <a:schemeClr val="bg1"/>
                </a:solidFill>
              </a:rPr>
              <a:t>rs</a:t>
            </a:r>
            <a:endParaRPr lang="en-US" sz="9600" b="1" dirty="0">
              <a:solidFill>
                <a:schemeClr val="accent2"/>
              </a:solidFill>
            </a:endParaRPr>
          </a:p>
        </p:txBody>
      </p:sp>
    </p:spTree>
    <p:extLst>
      <p:ext uri="{BB962C8B-B14F-4D97-AF65-F5344CB8AC3E}">
        <p14:creationId xmlns:p14="http://schemas.microsoft.com/office/powerpoint/2010/main" val="2877821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assemble!</a:t>
            </a:r>
            <a:endParaRPr lang="en-US" sz="9600" b="1" dirty="0">
              <a:solidFill>
                <a:schemeClr val="accent2"/>
              </a:solidFill>
            </a:endParaRPr>
          </a:p>
        </p:txBody>
      </p:sp>
    </p:spTree>
    <p:extLst>
      <p:ext uri="{BB962C8B-B14F-4D97-AF65-F5344CB8AC3E}">
        <p14:creationId xmlns:p14="http://schemas.microsoft.com/office/powerpoint/2010/main" val="1192568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assemble!</a:t>
            </a:r>
            <a:endParaRPr lang="en-US" sz="9600" b="1" dirty="0">
              <a:solidFill>
                <a:schemeClr val="accent2"/>
              </a:solidFill>
            </a:endParaRPr>
          </a:p>
        </p:txBody>
      </p:sp>
      <p:pic>
        <p:nvPicPr>
          <p:cNvPr id="3" name="Picture 2">
            <a:extLst>
              <a:ext uri="{FF2B5EF4-FFF2-40B4-BE49-F238E27FC236}">
                <a16:creationId xmlns:a16="http://schemas.microsoft.com/office/drawing/2014/main" id="{871F5C73-B650-8087-5211-C9BA9D9EA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436" y="-31173"/>
            <a:ext cx="9227127" cy="6920345"/>
          </a:xfrm>
          <a:prstGeom prst="rect">
            <a:avLst/>
          </a:prstGeom>
        </p:spPr>
      </p:pic>
    </p:spTree>
    <p:extLst>
      <p:ext uri="{BB962C8B-B14F-4D97-AF65-F5344CB8AC3E}">
        <p14:creationId xmlns:p14="http://schemas.microsoft.com/office/powerpoint/2010/main" val="558993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err="1">
                <a:solidFill>
                  <a:schemeClr val="bg1"/>
                </a:solidFill>
              </a:rPr>
              <a:t>k.i.s.s</a:t>
            </a:r>
            <a:r>
              <a:rPr lang="en-US" sz="9600" b="1" dirty="0">
                <a:solidFill>
                  <a:schemeClr val="bg1"/>
                </a:solidFill>
              </a:rPr>
              <a:t>.</a:t>
            </a:r>
            <a:endParaRPr lang="en-US" sz="9600" b="1" dirty="0">
              <a:solidFill>
                <a:schemeClr val="accent2"/>
              </a:solidFill>
            </a:endParaRPr>
          </a:p>
        </p:txBody>
      </p:sp>
    </p:spTree>
    <p:extLst>
      <p:ext uri="{BB962C8B-B14F-4D97-AF65-F5344CB8AC3E}">
        <p14:creationId xmlns:p14="http://schemas.microsoft.com/office/powerpoint/2010/main" val="609663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what is </a:t>
            </a:r>
            <a:r>
              <a:rPr lang="en-US" sz="9600" b="1" dirty="0" err="1">
                <a:solidFill>
                  <a:schemeClr val="bg1"/>
                </a:solidFill>
              </a:rPr>
              <a:t>gis</a:t>
            </a:r>
            <a:r>
              <a:rPr lang="en-US" sz="9600" b="1" dirty="0">
                <a:solidFill>
                  <a:schemeClr val="bg1"/>
                </a:solidFill>
              </a:rPr>
              <a:t> then?</a:t>
            </a:r>
            <a:endParaRPr lang="en-US" sz="9600" b="1" dirty="0">
              <a:solidFill>
                <a:schemeClr val="accent2"/>
              </a:solidFill>
            </a:endParaRPr>
          </a:p>
        </p:txBody>
      </p:sp>
    </p:spTree>
    <p:extLst>
      <p:ext uri="{BB962C8B-B14F-4D97-AF65-F5344CB8AC3E}">
        <p14:creationId xmlns:p14="http://schemas.microsoft.com/office/powerpoint/2010/main" val="42529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integrated tools</a:t>
            </a:r>
            <a:endParaRPr lang="en-US" sz="9600" b="1" dirty="0">
              <a:solidFill>
                <a:schemeClr val="accent2"/>
              </a:solidFill>
            </a:endParaRPr>
          </a:p>
        </p:txBody>
      </p:sp>
    </p:spTree>
    <p:extLst>
      <p:ext uri="{BB962C8B-B14F-4D97-AF65-F5344CB8AC3E}">
        <p14:creationId xmlns:p14="http://schemas.microsoft.com/office/powerpoint/2010/main" val="2176010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end-to-end</a:t>
            </a:r>
            <a:endParaRPr lang="en-US" sz="9600" b="1" dirty="0">
              <a:solidFill>
                <a:schemeClr val="accent2"/>
              </a:solidFill>
            </a:endParaRPr>
          </a:p>
        </p:txBody>
      </p:sp>
    </p:spTree>
    <p:extLst>
      <p:ext uri="{BB962C8B-B14F-4D97-AF65-F5344CB8AC3E}">
        <p14:creationId xmlns:p14="http://schemas.microsoft.com/office/powerpoint/2010/main" val="2422455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location as anchor</a:t>
            </a:r>
            <a:endParaRPr lang="en-US" sz="9600" b="1" dirty="0">
              <a:solidFill>
                <a:schemeClr val="accent2"/>
              </a:solidFill>
            </a:endParaRPr>
          </a:p>
        </p:txBody>
      </p:sp>
    </p:spTree>
    <p:extLst>
      <p:ext uri="{BB962C8B-B14F-4D97-AF65-F5344CB8AC3E}">
        <p14:creationId xmlns:p14="http://schemas.microsoft.com/office/powerpoint/2010/main" val="4007245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decision-support</a:t>
            </a:r>
            <a:endParaRPr lang="en-US" sz="9600" b="1" dirty="0">
              <a:solidFill>
                <a:schemeClr val="accent2"/>
              </a:solidFill>
            </a:endParaRPr>
          </a:p>
        </p:txBody>
      </p:sp>
    </p:spTree>
    <p:extLst>
      <p:ext uri="{BB962C8B-B14F-4D97-AF65-F5344CB8AC3E}">
        <p14:creationId xmlns:p14="http://schemas.microsoft.com/office/powerpoint/2010/main" val="3181032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Image result for nick lalone">
            <a:extLst>
              <a:ext uri="{FF2B5EF4-FFF2-40B4-BE49-F238E27FC236}">
                <a16:creationId xmlns:a16="http://schemas.microsoft.com/office/drawing/2014/main" id="{D4DE996E-D719-CBD7-22F5-0B4DBD017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18" y="1301749"/>
            <a:ext cx="4254500" cy="425450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DB55BF5-E86D-AE93-1FD9-5560D9516DAE}"/>
              </a:ext>
            </a:extLst>
          </p:cNvPr>
          <p:cNvSpPr>
            <a:spLocks noGrp="1"/>
          </p:cNvSpPr>
          <p:nvPr>
            <p:ph type="ctrTitle"/>
          </p:nvPr>
        </p:nvSpPr>
        <p:spPr>
          <a:xfrm>
            <a:off x="4406017" y="1686463"/>
            <a:ext cx="7303937" cy="2070339"/>
          </a:xfrm>
        </p:spPr>
        <p:txBody>
          <a:bodyPr>
            <a:noAutofit/>
          </a:bodyPr>
          <a:lstStyle/>
          <a:p>
            <a:r>
              <a:rPr lang="en-US" sz="9600" b="1" dirty="0">
                <a:solidFill>
                  <a:schemeClr val="bg1"/>
                </a:solidFill>
              </a:rPr>
              <a:t>Nick </a:t>
            </a:r>
            <a:r>
              <a:rPr lang="en-US" sz="9600" b="1" dirty="0" err="1">
                <a:solidFill>
                  <a:schemeClr val="bg1"/>
                </a:solidFill>
              </a:rPr>
              <a:t>LaLone</a:t>
            </a:r>
            <a:br>
              <a:rPr lang="en-US" sz="9600" b="1" dirty="0">
                <a:solidFill>
                  <a:schemeClr val="bg1"/>
                </a:solidFill>
              </a:rPr>
            </a:br>
            <a:r>
              <a:rPr lang="en-US" sz="5400" b="1" dirty="0" err="1">
                <a:solidFill>
                  <a:schemeClr val="bg1"/>
                </a:solidFill>
              </a:rPr>
              <a:t>njligm@rit.edu</a:t>
            </a:r>
            <a:endParaRPr lang="en-US" sz="9600" b="1" dirty="0">
              <a:solidFill>
                <a:schemeClr val="bg1"/>
              </a:solidFill>
            </a:endParaRPr>
          </a:p>
        </p:txBody>
      </p:sp>
      <p:grpSp>
        <p:nvGrpSpPr>
          <p:cNvPr id="17" name="Group 16">
            <a:extLst>
              <a:ext uri="{FF2B5EF4-FFF2-40B4-BE49-F238E27FC236}">
                <a16:creationId xmlns:a16="http://schemas.microsoft.com/office/drawing/2014/main" id="{EC1D85FD-6C63-FDB8-E605-03445E061AA4}"/>
              </a:ext>
            </a:extLst>
          </p:cNvPr>
          <p:cNvGrpSpPr/>
          <p:nvPr/>
        </p:nvGrpSpPr>
        <p:grpSpPr>
          <a:xfrm>
            <a:off x="4613411" y="3756802"/>
            <a:ext cx="6889150" cy="1229266"/>
            <a:chOff x="4778675" y="4464168"/>
            <a:chExt cx="6889150" cy="1229266"/>
          </a:xfrm>
        </p:grpSpPr>
        <p:sp>
          <p:nvSpPr>
            <p:cNvPr id="15" name="Rectangle 14">
              <a:extLst>
                <a:ext uri="{FF2B5EF4-FFF2-40B4-BE49-F238E27FC236}">
                  <a16:creationId xmlns:a16="http://schemas.microsoft.com/office/drawing/2014/main" id="{49FF7BDE-D603-357B-E777-087691512443}"/>
                </a:ext>
              </a:extLst>
            </p:cNvPr>
            <p:cNvSpPr/>
            <p:nvPr/>
          </p:nvSpPr>
          <p:spPr>
            <a:xfrm>
              <a:off x="4778675" y="4464168"/>
              <a:ext cx="6889150" cy="12292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and white text on a black background&#10;&#10;Description automatically generated with low confidence">
              <a:extLst>
                <a:ext uri="{FF2B5EF4-FFF2-40B4-BE49-F238E27FC236}">
                  <a16:creationId xmlns:a16="http://schemas.microsoft.com/office/drawing/2014/main" id="{8863C20B-E4EC-AD39-DE48-88EF8509AA60}"/>
                </a:ext>
              </a:extLst>
            </p:cNvPr>
            <p:cNvPicPr>
              <a:picLocks noChangeAspect="1"/>
            </p:cNvPicPr>
            <p:nvPr/>
          </p:nvPicPr>
          <p:blipFill>
            <a:blip r:embed="rId4"/>
            <a:stretch>
              <a:fillRect/>
            </a:stretch>
          </p:blipFill>
          <p:spPr>
            <a:xfrm>
              <a:off x="4784426" y="4464168"/>
              <a:ext cx="6877245" cy="1229266"/>
            </a:xfrm>
            <a:prstGeom prst="rect">
              <a:avLst/>
            </a:prstGeom>
          </p:spPr>
        </p:pic>
      </p:grpSp>
    </p:spTree>
    <p:extLst>
      <p:ext uri="{BB962C8B-B14F-4D97-AF65-F5344CB8AC3E}">
        <p14:creationId xmlns:p14="http://schemas.microsoft.com/office/powerpoint/2010/main" val="2086775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but how?</a:t>
            </a:r>
            <a:endParaRPr lang="en-US" sz="9600" b="1" dirty="0">
              <a:solidFill>
                <a:schemeClr val="accent2"/>
              </a:solidFill>
            </a:endParaRPr>
          </a:p>
        </p:txBody>
      </p:sp>
    </p:spTree>
    <p:extLst>
      <p:ext uri="{BB962C8B-B14F-4D97-AF65-F5344CB8AC3E}">
        <p14:creationId xmlns:p14="http://schemas.microsoft.com/office/powerpoint/2010/main" val="2837796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but how?</a:t>
            </a:r>
            <a:endParaRPr lang="en-US" sz="9600" b="1" dirty="0">
              <a:solidFill>
                <a:schemeClr val="accent2"/>
              </a:solidFill>
            </a:endParaRPr>
          </a:p>
        </p:txBody>
      </p:sp>
      <p:pic>
        <p:nvPicPr>
          <p:cNvPr id="5122" name="Picture 2" descr="GIS data layers visualization | U.S. Geological Survey">
            <a:extLst>
              <a:ext uri="{FF2B5EF4-FFF2-40B4-BE49-F238E27FC236}">
                <a16:creationId xmlns:a16="http://schemas.microsoft.com/office/drawing/2014/main" id="{899CA501-A4F3-FC55-FA69-DD0163797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263" y="0"/>
            <a:ext cx="5705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84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649938" y="2073031"/>
            <a:ext cx="10892124"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but how?</a:t>
            </a:r>
            <a:endParaRPr lang="en-US" sz="9600" b="1" dirty="0">
              <a:solidFill>
                <a:schemeClr val="accent2"/>
              </a:solidFill>
            </a:endParaRPr>
          </a:p>
        </p:txBody>
      </p:sp>
      <p:pic>
        <p:nvPicPr>
          <p:cNvPr id="7170" name="Picture 2" descr="GIS (Geographic Information System)">
            <a:extLst>
              <a:ext uri="{FF2B5EF4-FFF2-40B4-BE49-F238E27FC236}">
                <a16:creationId xmlns:a16="http://schemas.microsoft.com/office/drawing/2014/main" id="{F88198BD-0101-A506-D672-98340C967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150" y="0"/>
            <a:ext cx="7759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559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Types of GIS data - GEO 383/683 - Geographic Information Systems (Spring  2023) - Research Guides at Syracuse University Libraries">
            <a:extLst>
              <a:ext uri="{FF2B5EF4-FFF2-40B4-BE49-F238E27FC236}">
                <a16:creationId xmlns:a16="http://schemas.microsoft.com/office/drawing/2014/main" id="{8C239026-C9CA-1066-314B-562167477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50" y="0"/>
            <a:ext cx="8356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137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What is a map layer - Map Layer Definition">
            <a:extLst>
              <a:ext uri="{FF2B5EF4-FFF2-40B4-BE49-F238E27FC236}">
                <a16:creationId xmlns:a16="http://schemas.microsoft.com/office/drawing/2014/main" id="{4C7BBB37-F3CD-CE0A-0628-2843A030C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66" y="694159"/>
            <a:ext cx="12136868" cy="5469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606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314" name="Picture 2" descr="Applications of GIS | Top 12 Applications of Geographic Information System">
            <a:extLst>
              <a:ext uri="{FF2B5EF4-FFF2-40B4-BE49-F238E27FC236}">
                <a16:creationId xmlns:a16="http://schemas.microsoft.com/office/drawing/2014/main" id="{FBB53E48-4179-A784-7EA7-93508E029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1430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693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0228D6F5-67D1-DC24-EB86-520471824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Tree>
    <p:extLst>
      <p:ext uri="{BB962C8B-B14F-4D97-AF65-F5344CB8AC3E}">
        <p14:creationId xmlns:p14="http://schemas.microsoft.com/office/powerpoint/2010/main" val="2809271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662326-8202-F1FD-75DD-E17994DD5C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9999"/>
            <a:ext cx="12192000" cy="8128000"/>
          </a:xfrm>
          <a:prstGeom prst="rect">
            <a:avLst/>
          </a:prstGeom>
        </p:spPr>
      </p:pic>
    </p:spTree>
    <p:extLst>
      <p:ext uri="{BB962C8B-B14F-4D97-AF65-F5344CB8AC3E}">
        <p14:creationId xmlns:p14="http://schemas.microsoft.com/office/powerpoint/2010/main" val="113467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3E92D-D966-58A7-64F9-1D89F22EC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4963"/>
            <a:ext cx="12258950" cy="5708073"/>
          </a:xfrm>
          <a:prstGeom prst="rect">
            <a:avLst/>
          </a:prstGeom>
        </p:spPr>
      </p:pic>
    </p:spTree>
    <p:extLst>
      <p:ext uri="{BB962C8B-B14F-4D97-AF65-F5344CB8AC3E}">
        <p14:creationId xmlns:p14="http://schemas.microsoft.com/office/powerpoint/2010/main" val="1545880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E1F1"/>
        </a:solidFill>
        <a:effectLst/>
      </p:bgPr>
    </p:bg>
    <p:spTree>
      <p:nvGrpSpPr>
        <p:cNvPr id="1" name=""/>
        <p:cNvGrpSpPr/>
        <p:nvPr/>
      </p:nvGrpSpPr>
      <p:grpSpPr>
        <a:xfrm>
          <a:off x="0" y="0"/>
          <a:ext cx="0" cy="0"/>
          <a:chOff x="0" y="0"/>
          <a:chExt cx="0" cy="0"/>
        </a:xfrm>
      </p:grpSpPr>
      <p:pic>
        <p:nvPicPr>
          <p:cNvPr id="4" name="Picture 3" descr="A video game screen with clouds&#10;&#10;Description automatically generated">
            <a:extLst>
              <a:ext uri="{FF2B5EF4-FFF2-40B4-BE49-F238E27FC236}">
                <a16:creationId xmlns:a16="http://schemas.microsoft.com/office/drawing/2014/main" id="{B00C8BB3-C1FC-6706-6CD8-0D531B9630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016" y="-1843560"/>
            <a:ext cx="10297968" cy="10545119"/>
          </a:xfrm>
          <a:prstGeom prst="rect">
            <a:avLst/>
          </a:prstGeom>
        </p:spPr>
      </p:pic>
    </p:spTree>
    <p:extLst>
      <p:ext uri="{BB962C8B-B14F-4D97-AF65-F5344CB8AC3E}">
        <p14:creationId xmlns:p14="http://schemas.microsoft.com/office/powerpoint/2010/main" val="3994360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DB55BF5-E86D-AE93-1FD9-5560D9516DAE}"/>
              </a:ext>
            </a:extLst>
          </p:cNvPr>
          <p:cNvSpPr>
            <a:spLocks noGrp="1"/>
          </p:cNvSpPr>
          <p:nvPr>
            <p:ph type="ctrTitle"/>
          </p:nvPr>
        </p:nvSpPr>
        <p:spPr>
          <a:xfrm>
            <a:off x="1997870" y="894238"/>
            <a:ext cx="8196260" cy="5069524"/>
          </a:xfrm>
        </p:spPr>
        <p:txBody>
          <a:bodyPr>
            <a:noAutofit/>
          </a:bodyPr>
          <a:lstStyle/>
          <a:p>
            <a:r>
              <a:rPr lang="en-US" sz="9600" b="1" dirty="0">
                <a:solidFill>
                  <a:schemeClr val="bg1"/>
                </a:solidFill>
              </a:rPr>
              <a:t>Nick </a:t>
            </a:r>
            <a:r>
              <a:rPr lang="en-US" sz="9600" b="1" dirty="0" err="1">
                <a:solidFill>
                  <a:schemeClr val="bg1"/>
                </a:solidFill>
              </a:rPr>
              <a:t>LaLone</a:t>
            </a:r>
            <a:br>
              <a:rPr lang="en-US" sz="9600" b="1" dirty="0">
                <a:solidFill>
                  <a:schemeClr val="bg1"/>
                </a:solidFill>
              </a:rPr>
            </a:br>
            <a:r>
              <a:rPr lang="en-US" sz="5400" b="1" dirty="0">
                <a:solidFill>
                  <a:schemeClr val="bg1"/>
                </a:solidFill>
                <a:hlinkClick r:id="rId3"/>
              </a:rPr>
              <a:t>njligm@rit.edu</a:t>
            </a:r>
            <a:br>
              <a:rPr lang="en-US" sz="5400" b="1" dirty="0">
                <a:solidFill>
                  <a:schemeClr val="bg1"/>
                </a:solidFill>
              </a:rPr>
            </a:br>
            <a:br>
              <a:rPr lang="en-US" sz="2400" b="1" dirty="0">
                <a:solidFill>
                  <a:schemeClr val="bg1"/>
                </a:solidFill>
              </a:rPr>
            </a:br>
            <a:r>
              <a:rPr lang="en-US" sz="5400" b="1" dirty="0">
                <a:solidFill>
                  <a:schemeClr val="bg1"/>
                </a:solidFill>
              </a:rPr>
              <a:t>Office: 70-2519 </a:t>
            </a:r>
            <a:br>
              <a:rPr lang="en-US" sz="5400" b="1" dirty="0">
                <a:solidFill>
                  <a:schemeClr val="bg1"/>
                </a:solidFill>
              </a:rPr>
            </a:br>
            <a:r>
              <a:rPr lang="en-US" sz="2000" b="1" dirty="0">
                <a:solidFill>
                  <a:schemeClr val="bg1"/>
                </a:solidFill>
              </a:rPr>
              <a:t>(2</a:t>
            </a:r>
            <a:r>
              <a:rPr lang="en-US" sz="2000" b="1" baseline="30000" dirty="0">
                <a:solidFill>
                  <a:schemeClr val="bg1"/>
                </a:solidFill>
              </a:rPr>
              <a:t>nd</a:t>
            </a:r>
            <a:r>
              <a:rPr lang="en-US" sz="2000" b="1" dirty="0">
                <a:solidFill>
                  <a:schemeClr val="bg1"/>
                </a:solidFill>
              </a:rPr>
              <a:t> floor, Golisano)</a:t>
            </a:r>
            <a:br>
              <a:rPr lang="en-US" sz="2000" b="1" dirty="0">
                <a:solidFill>
                  <a:schemeClr val="bg1"/>
                </a:solidFill>
              </a:rPr>
            </a:br>
            <a:br>
              <a:rPr lang="en-US" sz="2000" b="1" dirty="0">
                <a:solidFill>
                  <a:schemeClr val="bg1"/>
                </a:solidFill>
              </a:rPr>
            </a:br>
            <a:r>
              <a:rPr lang="en-US" sz="5400" b="1" dirty="0">
                <a:solidFill>
                  <a:schemeClr val="bg1"/>
                </a:solidFill>
              </a:rPr>
              <a:t>Hours: 1-4p T/R</a:t>
            </a:r>
            <a:endParaRPr lang="en-US" sz="9600" b="1" dirty="0">
              <a:solidFill>
                <a:schemeClr val="bg1"/>
              </a:solidFill>
            </a:endParaRPr>
          </a:p>
        </p:txBody>
      </p:sp>
    </p:spTree>
    <p:extLst>
      <p:ext uri="{BB962C8B-B14F-4D97-AF65-F5344CB8AC3E}">
        <p14:creationId xmlns:p14="http://schemas.microsoft.com/office/powerpoint/2010/main" val="2917222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386" name="Picture 2" descr="Mapping Housing Discrimination in U.S. Cities">
            <a:extLst>
              <a:ext uri="{FF2B5EF4-FFF2-40B4-BE49-F238E27FC236}">
                <a16:creationId xmlns:a16="http://schemas.microsoft.com/office/drawing/2014/main" id="{93F167BF-5094-F2B3-3C79-6A05FBE08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63" y="0"/>
            <a:ext cx="103266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753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36" name="Picture 4" descr="Race and ethnicity: Chicago | I was astounded by Bill Rankin… | Flickr">
            <a:extLst>
              <a:ext uri="{FF2B5EF4-FFF2-40B4-BE49-F238E27FC236}">
                <a16:creationId xmlns:a16="http://schemas.microsoft.com/office/drawing/2014/main" id="{50081F6C-C975-28D8-F4EA-89E2F1E42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6737"/>
            <a:ext cx="13393882" cy="13393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828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82" name="Picture 2" descr="Mapping Chicago's Racial Segregation – South Side Weekly">
            <a:extLst>
              <a:ext uri="{FF2B5EF4-FFF2-40B4-BE49-F238E27FC236}">
                <a16:creationId xmlns:a16="http://schemas.microsoft.com/office/drawing/2014/main" id="{D245F7E3-FC8D-D03B-DFEB-EE9F4A0EF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616" y="-831273"/>
            <a:ext cx="9600768" cy="13580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568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2FCA-A42C-A815-EA99-D9755DAE09CE}"/>
              </a:ext>
            </a:extLst>
          </p:cNvPr>
          <p:cNvSpPr>
            <a:spLocks noGrp="1"/>
          </p:cNvSpPr>
          <p:nvPr>
            <p:ph type="ctrTitle"/>
          </p:nvPr>
        </p:nvSpPr>
        <p:spPr>
          <a:xfrm>
            <a:off x="969818" y="1117600"/>
            <a:ext cx="10252364" cy="4622800"/>
          </a:xfrm>
        </p:spPr>
        <p:txBody>
          <a:bodyPr anchor="ctr">
            <a:normAutofit/>
          </a:bodyPr>
          <a:lstStyle/>
          <a:p>
            <a:r>
              <a:rPr lang="en-US" sz="8000" b="1" dirty="0">
                <a:solidFill>
                  <a:schemeClr val="bg1"/>
                </a:solidFill>
              </a:rPr>
              <a:t>Sometimes all you need is </a:t>
            </a:r>
            <a:r>
              <a:rPr lang="en-US" sz="8000" b="1">
                <a:solidFill>
                  <a:schemeClr val="bg1"/>
                </a:solidFill>
              </a:rPr>
              <a:t>1 variable</a:t>
            </a:r>
            <a:endParaRPr lang="en-US" sz="8000" b="1" dirty="0">
              <a:solidFill>
                <a:schemeClr val="bg1"/>
              </a:solidFill>
            </a:endParaRPr>
          </a:p>
        </p:txBody>
      </p:sp>
    </p:spTree>
    <p:extLst>
      <p:ext uri="{BB962C8B-B14F-4D97-AF65-F5344CB8AC3E}">
        <p14:creationId xmlns:p14="http://schemas.microsoft.com/office/powerpoint/2010/main" val="78368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92FCA-A42C-A815-EA99-D9755DAE09CE}"/>
              </a:ext>
            </a:extLst>
          </p:cNvPr>
          <p:cNvSpPr>
            <a:spLocks noGrp="1"/>
          </p:cNvSpPr>
          <p:nvPr>
            <p:ph type="ctrTitle"/>
          </p:nvPr>
        </p:nvSpPr>
        <p:spPr>
          <a:xfrm>
            <a:off x="1524000" y="2235200"/>
            <a:ext cx="9144000" cy="2387600"/>
          </a:xfrm>
        </p:spPr>
        <p:txBody>
          <a:bodyPr anchor="ctr">
            <a:normAutofit/>
          </a:bodyPr>
          <a:lstStyle/>
          <a:p>
            <a:r>
              <a:rPr lang="en-US" sz="8000" b="1" dirty="0" err="1">
                <a:solidFill>
                  <a:schemeClr val="bg1"/>
                </a:solidFill>
              </a:rPr>
              <a:t>qcc</a:t>
            </a:r>
            <a:r>
              <a:rPr lang="en-US" sz="8000" b="1" dirty="0">
                <a:solidFill>
                  <a:schemeClr val="bg1"/>
                </a:solidFill>
              </a:rPr>
              <a:t>?</a:t>
            </a:r>
          </a:p>
        </p:txBody>
      </p:sp>
    </p:spTree>
    <p:extLst>
      <p:ext uri="{BB962C8B-B14F-4D97-AF65-F5344CB8AC3E}">
        <p14:creationId xmlns:p14="http://schemas.microsoft.com/office/powerpoint/2010/main" val="2714200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C04F90-8D99-83DE-98B1-BBFE91715EE0}"/>
              </a:ext>
            </a:extLst>
          </p:cNvPr>
          <p:cNvSpPr>
            <a:spLocks noGrp="1"/>
          </p:cNvSpPr>
          <p:nvPr>
            <p:ph type="ctrTitle"/>
          </p:nvPr>
        </p:nvSpPr>
        <p:spPr>
          <a:xfrm>
            <a:off x="1524000" y="2235200"/>
            <a:ext cx="9144000" cy="2387600"/>
          </a:xfrm>
        </p:spPr>
        <p:txBody>
          <a:bodyPr anchor="ctr">
            <a:normAutofit/>
          </a:bodyPr>
          <a:lstStyle/>
          <a:p>
            <a:r>
              <a:rPr lang="en-US" sz="8000" b="1" dirty="0">
                <a:solidFill>
                  <a:schemeClr val="bg1"/>
                </a:solidFill>
              </a:rPr>
              <a:t>get out of here!</a:t>
            </a:r>
          </a:p>
        </p:txBody>
      </p:sp>
    </p:spTree>
    <p:extLst>
      <p:ext uri="{BB962C8B-B14F-4D97-AF65-F5344CB8AC3E}">
        <p14:creationId xmlns:p14="http://schemas.microsoft.com/office/powerpoint/2010/main" val="139326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Image result for nick lalone">
            <a:extLst>
              <a:ext uri="{FF2B5EF4-FFF2-40B4-BE49-F238E27FC236}">
                <a16:creationId xmlns:a16="http://schemas.microsoft.com/office/drawing/2014/main" id="{D4DE996E-D719-CBD7-22F5-0B4DBD017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18" y="1301749"/>
            <a:ext cx="4254500" cy="425450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DB55BF5-E86D-AE93-1FD9-5560D9516DAE}"/>
              </a:ext>
            </a:extLst>
          </p:cNvPr>
          <p:cNvSpPr>
            <a:spLocks noGrp="1"/>
          </p:cNvSpPr>
          <p:nvPr>
            <p:ph type="ctrTitle"/>
          </p:nvPr>
        </p:nvSpPr>
        <p:spPr>
          <a:xfrm>
            <a:off x="4406017" y="1686463"/>
            <a:ext cx="7303937" cy="2070339"/>
          </a:xfrm>
        </p:spPr>
        <p:txBody>
          <a:bodyPr>
            <a:noAutofit/>
          </a:bodyPr>
          <a:lstStyle/>
          <a:p>
            <a:r>
              <a:rPr lang="en-US" sz="9600" b="1" dirty="0">
                <a:solidFill>
                  <a:schemeClr val="bg1"/>
                </a:solidFill>
              </a:rPr>
              <a:t>Nick </a:t>
            </a:r>
            <a:r>
              <a:rPr lang="en-US" sz="9600" b="1" dirty="0" err="1">
                <a:solidFill>
                  <a:schemeClr val="bg1"/>
                </a:solidFill>
              </a:rPr>
              <a:t>LaLone</a:t>
            </a:r>
            <a:br>
              <a:rPr lang="en-US" sz="9600" b="1" dirty="0">
                <a:solidFill>
                  <a:schemeClr val="bg1"/>
                </a:solidFill>
              </a:rPr>
            </a:br>
            <a:r>
              <a:rPr lang="en-US" sz="5400" b="1" dirty="0" err="1">
                <a:solidFill>
                  <a:schemeClr val="bg1"/>
                </a:solidFill>
              </a:rPr>
              <a:t>njligm@rit.edu</a:t>
            </a:r>
            <a:endParaRPr lang="en-US" sz="9600" b="1" dirty="0">
              <a:solidFill>
                <a:schemeClr val="bg1"/>
              </a:solidFill>
            </a:endParaRPr>
          </a:p>
        </p:txBody>
      </p:sp>
      <p:grpSp>
        <p:nvGrpSpPr>
          <p:cNvPr id="17" name="Group 16">
            <a:extLst>
              <a:ext uri="{FF2B5EF4-FFF2-40B4-BE49-F238E27FC236}">
                <a16:creationId xmlns:a16="http://schemas.microsoft.com/office/drawing/2014/main" id="{EC1D85FD-6C63-FDB8-E605-03445E061AA4}"/>
              </a:ext>
            </a:extLst>
          </p:cNvPr>
          <p:cNvGrpSpPr/>
          <p:nvPr/>
        </p:nvGrpSpPr>
        <p:grpSpPr>
          <a:xfrm>
            <a:off x="4613411" y="3756802"/>
            <a:ext cx="6889150" cy="1229266"/>
            <a:chOff x="4778675" y="4464168"/>
            <a:chExt cx="6889150" cy="1229266"/>
          </a:xfrm>
        </p:grpSpPr>
        <p:sp>
          <p:nvSpPr>
            <p:cNvPr id="15" name="Rectangle 14">
              <a:extLst>
                <a:ext uri="{FF2B5EF4-FFF2-40B4-BE49-F238E27FC236}">
                  <a16:creationId xmlns:a16="http://schemas.microsoft.com/office/drawing/2014/main" id="{49FF7BDE-D603-357B-E777-087691512443}"/>
                </a:ext>
              </a:extLst>
            </p:cNvPr>
            <p:cNvSpPr/>
            <p:nvPr/>
          </p:nvSpPr>
          <p:spPr>
            <a:xfrm>
              <a:off x="4778675" y="4464168"/>
              <a:ext cx="6889150" cy="12292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and white text on a black background&#10;&#10;Description automatically generated with low confidence">
              <a:extLst>
                <a:ext uri="{FF2B5EF4-FFF2-40B4-BE49-F238E27FC236}">
                  <a16:creationId xmlns:a16="http://schemas.microsoft.com/office/drawing/2014/main" id="{8863C20B-E4EC-AD39-DE48-88EF8509AA60}"/>
                </a:ext>
              </a:extLst>
            </p:cNvPr>
            <p:cNvPicPr>
              <a:picLocks noChangeAspect="1"/>
            </p:cNvPicPr>
            <p:nvPr/>
          </p:nvPicPr>
          <p:blipFill>
            <a:blip r:embed="rId4"/>
            <a:stretch>
              <a:fillRect/>
            </a:stretch>
          </p:blipFill>
          <p:spPr>
            <a:xfrm>
              <a:off x="4784426" y="4464168"/>
              <a:ext cx="6877245" cy="1229266"/>
            </a:xfrm>
            <a:prstGeom prst="rect">
              <a:avLst/>
            </a:prstGeom>
          </p:spPr>
        </p:pic>
      </p:grpSp>
    </p:spTree>
    <p:extLst>
      <p:ext uri="{BB962C8B-B14F-4D97-AF65-F5344CB8AC3E}">
        <p14:creationId xmlns:p14="http://schemas.microsoft.com/office/powerpoint/2010/main" val="1887974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fundamentals!</a:t>
            </a:r>
            <a:endParaRPr lang="en-US" sz="9600" b="1" dirty="0">
              <a:solidFill>
                <a:schemeClr val="accent2"/>
              </a:solidFill>
            </a:endParaRPr>
          </a:p>
        </p:txBody>
      </p:sp>
    </p:spTree>
    <p:extLst>
      <p:ext uri="{BB962C8B-B14F-4D97-AF65-F5344CB8AC3E}">
        <p14:creationId xmlns:p14="http://schemas.microsoft.com/office/powerpoint/2010/main" val="3048224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what is space?</a:t>
            </a:r>
            <a:endParaRPr lang="en-US" sz="9600" b="1" dirty="0">
              <a:solidFill>
                <a:schemeClr val="accent2"/>
              </a:solidFill>
            </a:endParaRPr>
          </a:p>
        </p:txBody>
      </p:sp>
    </p:spTree>
    <p:extLst>
      <p:ext uri="{BB962C8B-B14F-4D97-AF65-F5344CB8AC3E}">
        <p14:creationId xmlns:p14="http://schemas.microsoft.com/office/powerpoint/2010/main" val="1516700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uman Space (Atmospheric Spaces) by O.F. Bollnow | Goodreads">
            <a:extLst>
              <a:ext uri="{FF2B5EF4-FFF2-40B4-BE49-F238E27FC236}">
                <a16:creationId xmlns:a16="http://schemas.microsoft.com/office/drawing/2014/main" id="{A8CA3F5D-B030-E300-3CCC-C0976F0A9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57771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others Grimm – lexicographers as well as storytellers – Language Matters!">
            <a:extLst>
              <a:ext uri="{FF2B5EF4-FFF2-40B4-BE49-F238E27FC236}">
                <a16:creationId xmlns:a16="http://schemas.microsoft.com/office/drawing/2014/main" id="{290A16AD-D7B3-D104-AB8B-720C14EB9A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6592"/>
          <a:stretch/>
        </p:blipFill>
        <p:spPr bwMode="auto">
          <a:xfrm>
            <a:off x="4577716" y="0"/>
            <a:ext cx="76142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820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and so, … ? </a:t>
            </a:r>
            <a:endParaRPr lang="en-US" sz="9600" b="1" dirty="0">
              <a:solidFill>
                <a:schemeClr val="accent2"/>
              </a:solidFill>
            </a:endParaRPr>
          </a:p>
        </p:txBody>
      </p:sp>
    </p:spTree>
    <p:extLst>
      <p:ext uri="{BB962C8B-B14F-4D97-AF65-F5344CB8AC3E}">
        <p14:creationId xmlns:p14="http://schemas.microsoft.com/office/powerpoint/2010/main" val="2208859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413178C-DCC9-812E-409C-3584B6BBA74F}"/>
              </a:ext>
            </a:extLst>
          </p:cNvPr>
          <p:cNvSpPr txBox="1">
            <a:spLocks/>
          </p:cNvSpPr>
          <p:nvPr/>
        </p:nvSpPr>
        <p:spPr>
          <a:xfrm>
            <a:off x="745694" y="2073031"/>
            <a:ext cx="10700612" cy="2711937"/>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chemeClr val="bg1"/>
                </a:solidFill>
              </a:rPr>
              <a:t>What is GIS?</a:t>
            </a:r>
            <a:endParaRPr lang="en-US" sz="9600" b="1" dirty="0">
              <a:solidFill>
                <a:schemeClr val="accent2"/>
              </a:solidFill>
            </a:endParaRPr>
          </a:p>
        </p:txBody>
      </p:sp>
    </p:spTree>
    <p:extLst>
      <p:ext uri="{BB962C8B-B14F-4D97-AF65-F5344CB8AC3E}">
        <p14:creationId xmlns:p14="http://schemas.microsoft.com/office/powerpoint/2010/main" val="5855825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51088</TotalTime>
  <Words>1402</Words>
  <Application>Microsoft Macintosh PowerPoint</Application>
  <PresentationFormat>Widescreen</PresentationFormat>
  <Paragraphs>195</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Times New Roman</vt:lpstr>
      <vt:lpstr>Office Theme</vt:lpstr>
      <vt:lpstr>PowerPoint Presentation</vt:lpstr>
      <vt:lpstr>PowerPoint Presentation</vt:lpstr>
      <vt:lpstr>Nick LaLone njligm@rit.edu</vt:lpstr>
      <vt:lpstr>Nick LaLone njligm@rit.edu  Office: 70-2519  (2nd floor, Golisano)  Hours: 1-4p 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Sometimes all you need is 1 variable</vt:lpstr>
      <vt:lpstr>qcc?</vt:lpstr>
      <vt:lpstr>get out of here!</vt:lpstr>
      <vt:lpstr>Nick LaLone njligm@rit.edu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things about  something</dc:title>
  <dc:creator>Nicolas LaLone</dc:creator>
  <cp:lastModifiedBy>Nicolas LaLone</cp:lastModifiedBy>
  <cp:revision>31</cp:revision>
  <dcterms:created xsi:type="dcterms:W3CDTF">2023-04-06T19:06:50Z</dcterms:created>
  <dcterms:modified xsi:type="dcterms:W3CDTF">2023-08-31T15:12:00Z</dcterms:modified>
</cp:coreProperties>
</file>